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8"/>
  </p:notesMasterIdLst>
  <p:sldIdLst>
    <p:sldId id="256" r:id="rId2"/>
    <p:sldId id="384" r:id="rId3"/>
    <p:sldId id="449" r:id="rId4"/>
    <p:sldId id="383" r:id="rId5"/>
    <p:sldId id="385" r:id="rId6"/>
    <p:sldId id="386" r:id="rId7"/>
    <p:sldId id="264" r:id="rId8"/>
    <p:sldId id="496" r:id="rId9"/>
    <p:sldId id="387" r:id="rId10"/>
    <p:sldId id="389" r:id="rId11"/>
    <p:sldId id="395" r:id="rId12"/>
    <p:sldId id="2273" r:id="rId13"/>
    <p:sldId id="2274" r:id="rId14"/>
    <p:sldId id="390" r:id="rId15"/>
    <p:sldId id="396" r:id="rId16"/>
    <p:sldId id="391" r:id="rId17"/>
    <p:sldId id="397" r:id="rId18"/>
    <p:sldId id="2088" r:id="rId19"/>
    <p:sldId id="1844" r:id="rId20"/>
    <p:sldId id="392" r:id="rId21"/>
    <p:sldId id="2091" r:id="rId22"/>
    <p:sldId id="393" r:id="rId23"/>
    <p:sldId id="419" r:id="rId24"/>
    <p:sldId id="2263" r:id="rId25"/>
    <p:sldId id="2278" r:id="rId26"/>
    <p:sldId id="2281" r:id="rId27"/>
    <p:sldId id="2283" r:id="rId28"/>
    <p:sldId id="2284" r:id="rId29"/>
    <p:sldId id="2287" r:id="rId30"/>
    <p:sldId id="2288" r:id="rId31"/>
    <p:sldId id="2285" r:id="rId32"/>
    <p:sldId id="394" r:id="rId33"/>
    <p:sldId id="2286" r:id="rId34"/>
    <p:sldId id="2277" r:id="rId35"/>
    <p:sldId id="2264" r:id="rId36"/>
    <p:sldId id="423" r:id="rId37"/>
    <p:sldId id="465" r:id="rId38"/>
    <p:sldId id="2275" r:id="rId39"/>
    <p:sldId id="471" r:id="rId40"/>
    <p:sldId id="2276" r:id="rId41"/>
    <p:sldId id="404" r:id="rId42"/>
    <p:sldId id="2279" r:id="rId43"/>
    <p:sldId id="472" r:id="rId44"/>
    <p:sldId id="473" r:id="rId45"/>
    <p:sldId id="474" r:id="rId46"/>
    <p:sldId id="477" r:id="rId47"/>
    <p:sldId id="479" r:id="rId48"/>
    <p:sldId id="488" r:id="rId49"/>
    <p:sldId id="489" r:id="rId50"/>
    <p:sldId id="490" r:id="rId51"/>
    <p:sldId id="491" r:id="rId52"/>
    <p:sldId id="492" r:id="rId53"/>
    <p:sldId id="498" r:id="rId54"/>
    <p:sldId id="493" r:id="rId55"/>
    <p:sldId id="499" r:id="rId56"/>
    <p:sldId id="228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4"/>
            <p14:sldId id="449"/>
            <p14:sldId id="383"/>
            <p14:sldId id="385"/>
            <p14:sldId id="386"/>
            <p14:sldId id="264"/>
          </p14:sldIdLst>
        </p14:section>
        <p14:section name="Internet of Things" id="{82489478-E853-4981-A7EB-3813E3311B43}">
          <p14:sldIdLst>
            <p14:sldId id="496"/>
            <p14:sldId id="387"/>
            <p14:sldId id="389"/>
            <p14:sldId id="395"/>
            <p14:sldId id="2273"/>
            <p14:sldId id="2274"/>
            <p14:sldId id="390"/>
            <p14:sldId id="396"/>
            <p14:sldId id="391"/>
            <p14:sldId id="397"/>
            <p14:sldId id="2088"/>
            <p14:sldId id="1844"/>
            <p14:sldId id="392"/>
            <p14:sldId id="2091"/>
            <p14:sldId id="393"/>
            <p14:sldId id="419"/>
            <p14:sldId id="2263"/>
          </p14:sldIdLst>
        </p14:section>
        <p14:section name="Embedded Systems" id="{F80EAE95-24F5-4900-A0C2-163F828F1C56}">
          <p14:sldIdLst>
            <p14:sldId id="2278"/>
            <p14:sldId id="2281"/>
            <p14:sldId id="2283"/>
            <p14:sldId id="2284"/>
            <p14:sldId id="2287"/>
            <p14:sldId id="2288"/>
            <p14:sldId id="2285"/>
            <p14:sldId id="394"/>
            <p14:sldId id="2286"/>
          </p14:sldIdLst>
        </p14:section>
        <p14:section name="Course Overview" id="{16E1A46E-A993-4E2D-8B70-0B4B75C5A37F}">
          <p14:sldIdLst>
            <p14:sldId id="2277"/>
            <p14:sldId id="2264"/>
            <p14:sldId id="423"/>
            <p14:sldId id="465"/>
            <p14:sldId id="2275"/>
            <p14:sldId id="471"/>
            <p14:sldId id="2276"/>
            <p14:sldId id="404"/>
          </p14:sldIdLst>
        </p14:section>
        <p14:section name="Wireless Networks" id="{0AD6D2E6-6A8C-4EAA-B9DD-C1ED23D57791}">
          <p14:sldIdLst>
            <p14:sldId id="2279"/>
            <p14:sldId id="472"/>
            <p14:sldId id="473"/>
            <p14:sldId id="474"/>
            <p14:sldId id="477"/>
            <p14:sldId id="479"/>
            <p14:sldId id="488"/>
            <p14:sldId id="489"/>
            <p14:sldId id="490"/>
            <p14:sldId id="491"/>
            <p14:sldId id="492"/>
            <p14:sldId id="498"/>
            <p14:sldId id="493"/>
            <p14:sldId id="499"/>
          </p14:sldIdLst>
        </p14:section>
        <p14:section name="Wrapup" id="{29A7F866-9DA9-446B-8359-CE426CB89C7A}">
          <p14:sldIdLst>
            <p14:sldId id="2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feature of modern computing classes is the amount of energy storage required to allow their operation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Clip art: http://</a:t>
            </a:r>
            <a:r>
              <a:rPr lang="en-US" dirty="0" err="1"/>
              <a:t>www.ctecsolar.com</a:t>
            </a:r>
            <a:r>
              <a:rPr lang="en-US" dirty="0"/>
              <a:t>/cut-cord-electric-company/</a:t>
            </a:r>
          </a:p>
          <a:p>
            <a:r>
              <a:rPr lang="en-US" dirty="0"/>
              <a:t>X-rays: </a:t>
            </a:r>
            <a:r>
              <a:rPr lang="en-US" dirty="0" err="1"/>
              <a:t>iFixit</a:t>
            </a:r>
            <a:r>
              <a:rPr lang="en-US" dirty="0"/>
              <a:t> teardowns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7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29.jpeg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5.jpe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28.emf"/><Relationship Id="rId33" Type="http://schemas.openxmlformats.org/officeDocument/2006/relationships/image" Target="../media/image34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microsoft.com/office/2007/relationships/hdphoto" Target="../media/hdphoto1.wd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7.png"/><Relationship Id="rId32" Type="http://schemas.microsoft.com/office/2007/relationships/hdphoto" Target="../media/hdphoto2.wdp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6.emf"/><Relationship Id="rId28" Type="http://schemas.openxmlformats.org/officeDocument/2006/relationships/image" Target="../media/image31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3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1.xml"/><Relationship Id="rId27" Type="http://schemas.openxmlformats.org/officeDocument/2006/relationships/image" Target="../media/image30.png"/><Relationship Id="rId30" Type="http://schemas.openxmlformats.org/officeDocument/2006/relationships/image" Target="../media/image32.png"/><Relationship Id="rId35" Type="http://schemas.openxmlformats.org/officeDocument/2006/relationships/image" Target="../media/image36.jpeg"/><Relationship Id="rId8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pannuto.com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forrestheller.com/Apollo-11-Computer-vs-USB-C-charger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01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F7B2A-82FE-4C7D-82F2-E5C65C4DBA4F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7813-7A77-4A21-AB52-315F70E4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37010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4BEBF3-70FC-45A6-8F2A-567EC058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31337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CA34A9-18C8-498F-AF30-F03EE2D6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28813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8443F6-1808-44AA-8790-E04AD6A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33496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2EF966-A372-46F9-84B8-362F7277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36385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5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a smart speaker was battery powered and meant to be kept in your pocket?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a smart speaker was battery powered and meant to be kept in your pocket?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pPr lvl="1"/>
            <a:r>
              <a:rPr lang="en-US" sz="2800" dirty="0"/>
              <a:t>Feels to me like a personal device rather than infrastructure</a:t>
            </a:r>
          </a:p>
          <a:p>
            <a:pPr lvl="1"/>
            <a:r>
              <a:rPr lang="en-US" sz="2800" dirty="0"/>
              <a:t>Something important about having many users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r>
              <a:rPr lang="en-US" dirty="0"/>
              <a:t>Why don’t we see that in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6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r>
              <a:rPr lang="en-US" dirty="0"/>
              <a:t>Why don’t we see that in practice?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	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origins of IoT are battery-powered sensing systems</a:t>
            </a:r>
          </a:p>
          <a:p>
            <a:pPr lvl="1"/>
            <a:r>
              <a:rPr lang="en-US" dirty="0"/>
              <a:t>And energy-harvesting devices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origins of IoT are battery-powered sensing systems</a:t>
            </a:r>
          </a:p>
          <a:p>
            <a:pPr lvl="1"/>
            <a:r>
              <a:rPr lang="en-US" dirty="0"/>
              <a:t>And energy-harvesting devices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Deployability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1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9431-4C0B-F549-AC20-09A329BB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Largest IoT challenges: </a:t>
            </a:r>
            <a:r>
              <a:rPr lang="en-US" i="1" dirty="0"/>
              <a:t>power</a:t>
            </a:r>
            <a:r>
              <a:rPr lang="en-US" dirty="0"/>
              <a:t> and </a:t>
            </a:r>
            <a:r>
              <a:rPr lang="en-US" i="1" dirty="0"/>
              <a:t>communication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8DCE-9BD6-A448-BBA9-CD1C0C37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 about wireless technologies</a:t>
            </a:r>
          </a:p>
          <a:p>
            <a:pPr lvl="1"/>
            <a:r>
              <a:rPr lang="en-US" dirty="0"/>
              <a:t>For resource-constrained systems, such as the IoT</a:t>
            </a:r>
          </a:p>
          <a:p>
            <a:pPr lvl="1"/>
            <a:endParaRPr lang="en-US" dirty="0"/>
          </a:p>
          <a:p>
            <a:r>
              <a:rPr lang="en-US" dirty="0"/>
              <a:t>We will focus on the tradeoffs between technologies</a:t>
            </a:r>
          </a:p>
          <a:p>
            <a:pPr lvl="1"/>
            <a:r>
              <a:rPr lang="en-US" dirty="0"/>
              <a:t>How they balance differing constraints</a:t>
            </a:r>
          </a:p>
          <a:p>
            <a:pPr lvl="2"/>
            <a:r>
              <a:rPr lang="en-US" dirty="0"/>
              <a:t>Power, spectrum, complexity, etc.</a:t>
            </a:r>
          </a:p>
          <a:p>
            <a:pPr lvl="1"/>
            <a:r>
              <a:rPr lang="en-US" dirty="0"/>
              <a:t>And the technical foundations of these designs and differences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05A0A-14DE-674A-8D53-AB05D7A8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2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ABE0DBD1-E538-0149-955A-E996588F25C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42464"/>
            <a:ext cx="8737600" cy="620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B59F8-97CE-0943-9FF3-53B7B2BB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is </a:t>
            </a:r>
            <a:r>
              <a:rPr lang="en-US" i="1" dirty="0"/>
              <a:t>the</a:t>
            </a:r>
            <a:r>
              <a:rPr lang="en-US" dirty="0"/>
              <a:t> defining constraint of emerging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416E8-05E0-D948-A89A-4C1E5F7D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4931" y="6354139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144629C-DE14-E84E-B99F-80534413F60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2340" y="3522333"/>
            <a:ext cx="1346453" cy="115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BA4ED5-D82B-9445-AAAD-68A6428FA59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 bwMode="auto">
          <a:xfrm flipV="1">
            <a:off x="1888385" y="2178834"/>
            <a:ext cx="250883" cy="1358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E36C4B-F87E-1846-B68E-77D86535DE0E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 bwMode="auto">
          <a:xfrm flipV="1">
            <a:off x="2280999" y="3175294"/>
            <a:ext cx="344116" cy="491727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DA2E83-2F38-3E45-BE7A-2835C54022BD}"/>
              </a:ext>
            </a:extLst>
          </p:cNvPr>
          <p:cNvCxnSpPr>
            <a:cxnSpLocks/>
            <a:endCxn id="31" idx="2"/>
          </p:cNvCxnSpPr>
          <p:nvPr>
            <p:custDataLst>
              <p:tags r:id="rId5"/>
            </p:custDataLst>
          </p:nvPr>
        </p:nvCxnSpPr>
        <p:spPr bwMode="auto">
          <a:xfrm flipV="1">
            <a:off x="3627453" y="3290163"/>
            <a:ext cx="221484" cy="258072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7DC8F6-75B4-C945-9635-C03F776CEF8E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 bwMode="auto">
          <a:xfrm flipV="1">
            <a:off x="3698320" y="4349462"/>
            <a:ext cx="593593" cy="30967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4A8E22-4D76-A641-B6AA-59D9553B5BE8}"/>
              </a:ext>
            </a:extLst>
          </p:cNvPr>
          <p:cNvCxnSpPr>
            <a:cxnSpLocks/>
            <a:stCxn id="35" idx="3"/>
          </p:cNvCxnSpPr>
          <p:nvPr>
            <p:custDataLst>
              <p:tags r:id="rId7"/>
            </p:custDataLst>
          </p:nvPr>
        </p:nvCxnSpPr>
        <p:spPr bwMode="auto">
          <a:xfrm flipV="1">
            <a:off x="5371311" y="5577539"/>
            <a:ext cx="430253" cy="307704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1BF07-A3F0-344D-B967-A731D4236AAD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 bwMode="auto">
          <a:xfrm flipV="1">
            <a:off x="6753237" y="5306259"/>
            <a:ext cx="273513" cy="483691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3FC2BC-8AD1-A142-BA84-3414042CEE01}"/>
              </a:ext>
            </a:extLst>
          </p:cNvPr>
          <p:cNvCxnSpPr>
            <a:cxnSpLocks/>
            <a:endCxn id="59" idx="1"/>
          </p:cNvCxnSpPr>
          <p:nvPr>
            <p:custDataLst>
              <p:tags r:id="rId9"/>
            </p:custDataLst>
          </p:nvPr>
        </p:nvCxnSpPr>
        <p:spPr bwMode="auto">
          <a:xfrm flipV="1">
            <a:off x="5186503" y="4201106"/>
            <a:ext cx="193783" cy="56240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6">
            <a:extLst>
              <a:ext uri="{FF2B5EF4-FFF2-40B4-BE49-F238E27FC236}">
                <a16:creationId xmlns:a16="http://schemas.microsoft.com/office/drawing/2014/main" id="{385D52C2-B1C6-0340-8AC5-B2D94F42A9E4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3557352" y="2199123"/>
            <a:ext cx="583168" cy="109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D1986243-3103-EF48-9850-AAEDC99B95AF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080" y="1434197"/>
            <a:ext cx="1216069" cy="91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1">
            <a:extLst>
              <a:ext uri="{FF2B5EF4-FFF2-40B4-BE49-F238E27FC236}">
                <a16:creationId xmlns:a16="http://schemas.microsoft.com/office/drawing/2014/main" id="{42594B50-24EF-3E49-ADBA-B65683ADF97B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969" y="5673253"/>
            <a:ext cx="629343" cy="42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6C91B5-FC52-5A46-B1AC-805485750F4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459632" y="4675192"/>
            <a:ext cx="1413309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Mini Computer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9F50E-D101-124E-A35C-DCADC7E620B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119985" y="3518057"/>
            <a:ext cx="1130647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Laptop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E2E5BD-ED56-8147-A014-52DB8C700B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042843" y="1889458"/>
            <a:ext cx="1660267" cy="3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Workstation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F8B732-280F-F747-B724-036858D5E60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2845410" y="5284738"/>
            <a:ext cx="1413309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Personal Computer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AE211A-7F19-074E-A436-F2A0EDFF9196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918460" y="1189486"/>
            <a:ext cx="1413309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Mainframe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9A7115-FC66-3946-8308-F675B0A3EBF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4430688" y="6064342"/>
            <a:ext cx="1413309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Smartphone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988B52-A5B8-384E-84C5-BF436478CA49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205592" y="5002996"/>
            <a:ext cx="1616000" cy="3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IoT/Wearable</a:t>
            </a:r>
          </a:p>
        </p:txBody>
      </p:sp>
      <p:pic>
        <p:nvPicPr>
          <p:cNvPr id="47" name="Picture 4" descr="Image result for ibm tandy">
            <a:extLst>
              <a:ext uri="{FF2B5EF4-FFF2-40B4-BE49-F238E27FC236}">
                <a16:creationId xmlns:a16="http://schemas.microsoft.com/office/drawing/2014/main" id="{EBA782AE-AE66-BE40-9A1B-D4E2609FB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25" b="100000" l="0" r="99416">
                        <a14:foregroundMark x1="13285" y1="15285" x2="13723" y2="34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763" y="4632006"/>
            <a:ext cx="632604" cy="56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F07E52BE-9302-CC44-8956-17DBC9B549D7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0286" y="3822841"/>
            <a:ext cx="818540" cy="75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" descr="Image result for apple watch">
            <a:extLst>
              <a:ext uri="{FF2B5EF4-FFF2-40B4-BE49-F238E27FC236}">
                <a16:creationId xmlns:a16="http://schemas.microsoft.com/office/drawing/2014/main" id="{F17567D5-D974-8046-A177-9177FA475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screen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364" b="100000" l="10000" r="93519">
                        <a14:foregroundMark x1="59074" y1="7273" x2="67593" y2="8000"/>
                        <a14:foregroundMark x1="69815" y1="9273" x2="79815" y2="1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5964" y="5442746"/>
            <a:ext cx="868877" cy="88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ut the Cord to the Electric Company">
            <a:extLst>
              <a:ext uri="{FF2B5EF4-FFF2-40B4-BE49-F238E27FC236}">
                <a16:creationId xmlns:a16="http://schemas.microsoft.com/office/drawing/2014/main" id="{B6C6B011-6A66-0044-99A0-F8050FD11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950" y="1683381"/>
            <a:ext cx="2736297" cy="180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d3nevzfk7ii3be.cloudfront.net/igi/aUum3m5axOUDWMXo.huge">
            <a:extLst>
              <a:ext uri="{FF2B5EF4-FFF2-40B4-BE49-F238E27FC236}">
                <a16:creationId xmlns:a16="http://schemas.microsoft.com/office/drawing/2014/main" id="{23825D35-636E-5645-AF07-5A03104E1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50835" y="2449083"/>
            <a:ext cx="1449879" cy="16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d3nevzfk7ii3be.cloudfront.net/igi/gnjGTffankgehqFL.huge">
            <a:extLst>
              <a:ext uri="{FF2B5EF4-FFF2-40B4-BE49-F238E27FC236}">
                <a16:creationId xmlns:a16="http://schemas.microsoft.com/office/drawing/2014/main" id="{653D4E7E-5F53-0D4D-BA8F-ED972D772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3786" y="2451840"/>
            <a:ext cx="2019765" cy="39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C3FFDFF-090A-EC40-B185-B35DD3889144}"/>
              </a:ext>
            </a:extLst>
          </p:cNvPr>
          <p:cNvSpPr/>
          <p:nvPr/>
        </p:nvSpPr>
        <p:spPr>
          <a:xfrm>
            <a:off x="369" y="1206368"/>
            <a:ext cx="4520907" cy="5651633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433727-B70B-3A41-BBF3-73340E23500F}"/>
              </a:ext>
            </a:extLst>
          </p:cNvPr>
          <p:cNvSpPr/>
          <p:nvPr/>
        </p:nvSpPr>
        <p:spPr>
          <a:xfrm>
            <a:off x="4521277" y="1212615"/>
            <a:ext cx="3738127" cy="3704099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AA0DA-365D-AC48-8222-B7F4AC318637}"/>
              </a:ext>
            </a:extLst>
          </p:cNvPr>
          <p:cNvSpPr/>
          <p:nvPr/>
        </p:nvSpPr>
        <p:spPr>
          <a:xfrm>
            <a:off x="8457034" y="4643436"/>
            <a:ext cx="1775537" cy="1527701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34B81D-B892-B049-8BE7-1B7B9C7DAE00}"/>
              </a:ext>
            </a:extLst>
          </p:cNvPr>
          <p:cNvSpPr/>
          <p:nvPr/>
        </p:nvSpPr>
        <p:spPr>
          <a:xfrm>
            <a:off x="9135181" y="2585216"/>
            <a:ext cx="1097391" cy="2061473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A2B042-B4BD-7E43-8611-98D42DA3C0ED}"/>
              </a:ext>
            </a:extLst>
          </p:cNvPr>
          <p:cNvSpPr/>
          <p:nvPr/>
        </p:nvSpPr>
        <p:spPr>
          <a:xfrm>
            <a:off x="10714947" y="3029152"/>
            <a:ext cx="1070436" cy="96994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42FF54-9EFA-5947-A184-F8239ACA7A17}"/>
              </a:ext>
            </a:extLst>
          </p:cNvPr>
          <p:cNvSpPr/>
          <p:nvPr/>
        </p:nvSpPr>
        <p:spPr>
          <a:xfrm>
            <a:off x="8457035" y="2583590"/>
            <a:ext cx="678147" cy="2061473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55F008-BE5A-8E49-B0B9-9A69ED36C687}"/>
              </a:ext>
            </a:extLst>
          </p:cNvPr>
          <p:cNvSpPr/>
          <p:nvPr/>
        </p:nvSpPr>
        <p:spPr>
          <a:xfrm>
            <a:off x="10947133" y="2607687"/>
            <a:ext cx="635268" cy="42888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4834BC-C424-3D49-807A-E46B287053DF}"/>
              </a:ext>
            </a:extLst>
          </p:cNvPr>
          <p:cNvSpPr/>
          <p:nvPr/>
        </p:nvSpPr>
        <p:spPr>
          <a:xfrm>
            <a:off x="9504094" y="1516958"/>
            <a:ext cx="1712951" cy="54699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666F6C-695B-F74C-B9A6-42E3452E7530}"/>
              </a:ext>
            </a:extLst>
          </p:cNvPr>
          <p:cNvCxnSpPr>
            <a:cxnSpLocks/>
            <a:stCxn id="37" idx="0"/>
            <a:endCxn id="14" idx="2"/>
          </p:cNvCxnSpPr>
          <p:nvPr/>
        </p:nvCxnSpPr>
        <p:spPr>
          <a:xfrm flipV="1">
            <a:off x="8796108" y="2063951"/>
            <a:ext cx="1564461" cy="519639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CDEB4C-75CA-A745-B312-7A0EA8419141}"/>
              </a:ext>
            </a:extLst>
          </p:cNvPr>
          <p:cNvCxnSpPr>
            <a:cxnSpLocks/>
            <a:stCxn id="38" idx="0"/>
            <a:endCxn id="14" idx="2"/>
          </p:cNvCxnSpPr>
          <p:nvPr/>
        </p:nvCxnSpPr>
        <p:spPr>
          <a:xfrm flipH="1" flipV="1">
            <a:off x="10360570" y="2063951"/>
            <a:ext cx="904197" cy="543736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DA3B313-C9BC-0F44-AF10-D9F5A4B9934E}"/>
              </a:ext>
            </a:extLst>
          </p:cNvPr>
          <p:cNvSpPr/>
          <p:nvPr/>
        </p:nvSpPr>
        <p:spPr>
          <a:xfrm>
            <a:off x="10364763" y="4659141"/>
            <a:ext cx="1712951" cy="5469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Battery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0D043C-FACB-704D-BE29-654C3534741A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0088884" y="4182097"/>
            <a:ext cx="1132355" cy="477043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33514A-D6A2-D14D-B103-E778624457CF}"/>
              </a:ext>
            </a:extLst>
          </p:cNvPr>
          <p:cNvCxnSpPr>
            <a:cxnSpLocks/>
            <a:stCxn id="36" idx="2"/>
            <a:endCxn id="48" idx="0"/>
          </p:cNvCxnSpPr>
          <p:nvPr/>
        </p:nvCxnSpPr>
        <p:spPr>
          <a:xfrm flipH="1">
            <a:off x="11221239" y="3999097"/>
            <a:ext cx="28927" cy="660044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E8E1DD5-CE83-A74D-942D-D89F0F1AC302}"/>
              </a:ext>
            </a:extLst>
          </p:cNvPr>
          <p:cNvSpPr/>
          <p:nvPr/>
        </p:nvSpPr>
        <p:spPr>
          <a:xfrm>
            <a:off x="371668" y="1930021"/>
            <a:ext cx="7342821" cy="24484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eravek Light" panose="020B0503040000020004" pitchFamily="34" charset="0"/>
              </a:rPr>
              <a:t>By volume, the emerging computing classes are mostly energy storage</a:t>
            </a:r>
          </a:p>
          <a:p>
            <a:pPr algn="ctr"/>
            <a:endParaRPr lang="en-US" sz="3200" dirty="0">
              <a:latin typeface="Seravek Light" panose="020B0503040000020004" pitchFamily="34" charset="0"/>
            </a:endParaRPr>
          </a:p>
          <a:p>
            <a:pPr algn="ctr"/>
            <a:r>
              <a:rPr lang="en-US" sz="3200" b="1" i="1" u="sng" dirty="0">
                <a:latin typeface="Seravek Light" panose="020B0503040000020004" pitchFamily="34" charset="0"/>
              </a:rPr>
              <a:t>Volume is shrinking cubically</a:t>
            </a:r>
          </a:p>
        </p:txBody>
      </p:sp>
    </p:spTree>
    <p:extLst>
      <p:ext uri="{BB962C8B-B14F-4D97-AF65-F5344CB8AC3E}">
        <p14:creationId xmlns:p14="http://schemas.microsoft.com/office/powerpoint/2010/main" val="19811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2" grpId="0" animBg="1"/>
      <p:bldP spid="3" grpId="0" animBg="1"/>
      <p:bldP spid="34" grpId="0" animBg="1"/>
      <p:bldP spid="36" grpId="0" animBg="1"/>
      <p:bldP spid="37" grpId="0" animBg="1"/>
      <p:bldP spid="38" grpId="0" animBg="1"/>
      <p:bldP spid="14" grpId="0" animBg="1"/>
      <p:bldP spid="48" grpId="0" animBg="1"/>
      <p:bldP spid="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FB6-1AAB-4E64-9D17-321DC74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CS397/497!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412F-CE86-4ECA-910F-E6BCD2FD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get a </a:t>
            </a:r>
            <a:r>
              <a:rPr lang="en-US" b="1" dirty="0"/>
              <a:t>feel</a:t>
            </a:r>
            <a:r>
              <a:rPr lang="en-US" dirty="0"/>
              <a:t> for wireless communication and protocols</a:t>
            </a:r>
          </a:p>
          <a:p>
            <a:pPr lvl="1"/>
            <a:r>
              <a:rPr lang="en-US" dirty="0"/>
              <a:t>How are they used?</a:t>
            </a:r>
          </a:p>
          <a:p>
            <a:pPr lvl="1"/>
            <a:r>
              <a:rPr lang="en-US" dirty="0"/>
              <a:t>Why are they different and in what ways?</a:t>
            </a:r>
          </a:p>
          <a:p>
            <a:pPr lvl="1"/>
            <a:r>
              <a:rPr lang="en-US" dirty="0"/>
              <a:t>Which applications are they most useful for?</a:t>
            </a:r>
          </a:p>
          <a:p>
            <a:pPr lvl="1"/>
            <a:endParaRPr lang="en-US" dirty="0"/>
          </a:p>
          <a:p>
            <a:r>
              <a:rPr lang="en-US" dirty="0"/>
              <a:t>~35 students (22 undergrad, 13 grad)</a:t>
            </a:r>
          </a:p>
          <a:p>
            <a:pPr lvl="1"/>
            <a:r>
              <a:rPr lang="en-US" dirty="0"/>
              <a:t>Lots of different backgrounds and interests</a:t>
            </a:r>
          </a:p>
          <a:p>
            <a:pPr lvl="1"/>
            <a:endParaRPr lang="en-US" dirty="0"/>
          </a:p>
          <a:p>
            <a:r>
              <a:rPr lang="en-US" dirty="0"/>
              <a:t>This course is based on discussion and questions</a:t>
            </a:r>
          </a:p>
          <a:p>
            <a:pPr lvl="1"/>
            <a:r>
              <a:rPr lang="en-US" dirty="0"/>
              <a:t>Expect to attend classes, ask questions, and interact with others</a:t>
            </a:r>
          </a:p>
          <a:p>
            <a:pPr lvl="1"/>
            <a:r>
              <a:rPr lang="en-US" dirty="0"/>
              <a:t>You’re hopefully here because you want to be and want to learn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73A33-8C84-4154-9FD0-953F8704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A99-F718-47FD-8B86-C7F93E24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Branden’s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7C0A-D05D-432A-919E-8E463D3D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Computation</a:t>
            </a:r>
          </a:p>
          <a:p>
            <a:pPr lvl="2"/>
            <a:r>
              <a:rPr lang="en-US" dirty="0"/>
              <a:t>Local to the device</a:t>
            </a:r>
          </a:p>
          <a:p>
            <a:pPr lvl="2"/>
            <a:r>
              <a:rPr lang="en-US" dirty="0"/>
              <a:t>With some capability for arbitrary compute and storage</a:t>
            </a:r>
          </a:p>
          <a:p>
            <a:pPr lvl="1"/>
            <a:r>
              <a:rPr lang="en-US" dirty="0"/>
              <a:t>Connectivity</a:t>
            </a:r>
          </a:p>
          <a:p>
            <a:pPr lvl="2"/>
            <a:r>
              <a:rPr lang="en-US" dirty="0"/>
              <a:t>Almost certainly wireless</a:t>
            </a:r>
          </a:p>
          <a:p>
            <a:pPr lvl="2"/>
            <a:r>
              <a:rPr lang="en-US" dirty="0"/>
              <a:t>Likely Internet, possibly local</a:t>
            </a:r>
          </a:p>
          <a:p>
            <a:pPr lvl="1"/>
            <a:r>
              <a:rPr lang="en-US" dirty="0"/>
              <a:t>Interaction</a:t>
            </a:r>
          </a:p>
          <a:p>
            <a:pPr lvl="2"/>
            <a:r>
              <a:rPr lang="en-US" dirty="0"/>
              <a:t>Sensing or Actuation</a:t>
            </a:r>
          </a:p>
          <a:p>
            <a:r>
              <a:rPr lang="en-US" dirty="0"/>
              <a:t>Secondary features</a:t>
            </a:r>
          </a:p>
          <a:p>
            <a:pPr lvl="1"/>
            <a:r>
              <a:rPr lang="en-US" dirty="0"/>
              <a:t>Low energy</a:t>
            </a:r>
          </a:p>
          <a:p>
            <a:pPr lvl="1"/>
            <a:r>
              <a:rPr lang="en-US" dirty="0"/>
              <a:t>(Relatively) Low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4D4AB-9B42-4A11-9C51-C96B6AC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2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51E7-971E-F049-8C78-EF77A7A8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 </a:t>
            </a:r>
            <a:r>
              <a:rPr lang="en-US" dirty="0" err="1"/>
              <a:t>Pannuto’s</a:t>
            </a:r>
            <a:r>
              <a:rPr lang="en-US" dirty="0"/>
              <a:t>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D21C-4131-A84C-806D-E43ED87E1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6" y="1143000"/>
            <a:ext cx="7454580" cy="5029200"/>
          </a:xfrm>
        </p:spPr>
        <p:txBody>
          <a:bodyPr/>
          <a:lstStyle/>
          <a:p>
            <a:r>
              <a:rPr lang="en-US" dirty="0"/>
              <a:t>His early grad school essays described the “last inch” problem</a:t>
            </a:r>
          </a:p>
          <a:p>
            <a:pPr lvl="1"/>
            <a:r>
              <a:rPr lang="en-US" dirty="0"/>
              <a:t>Now he often says “expanding the reach of digital world”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him, it is about ‘networked’ ‘things’</a:t>
            </a:r>
          </a:p>
          <a:p>
            <a:pPr lvl="1"/>
            <a:r>
              <a:rPr lang="en-US" dirty="0"/>
              <a:t>Which implicitly adds some computational capacity</a:t>
            </a:r>
          </a:p>
          <a:p>
            <a:pPr lvl="2"/>
            <a:r>
              <a:rPr lang="en-US" dirty="0"/>
              <a:t>[Though not always? Backscatter sensors break this definition…]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B7632-7DBF-E24D-9A64-CE872676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90CDAB-EB58-4876-9A5B-0D65E397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2538" y="1143000"/>
            <a:ext cx="31718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DED32-B83C-428A-8D4F-0E94FD4689BA}"/>
              </a:ext>
            </a:extLst>
          </p:cNvPr>
          <p:cNvSpPr txBox="1"/>
          <p:nvPr/>
        </p:nvSpPr>
        <p:spPr>
          <a:xfrm>
            <a:off x="8273066" y="4458166"/>
            <a:ext cx="36307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Assistant Professor, UC San Diego</a:t>
            </a:r>
          </a:p>
          <a:p>
            <a:r>
              <a:rPr lang="en-US" dirty="0">
                <a:hlinkClick r:id="rId3"/>
              </a:rPr>
              <a:t>https://patpannuto.com/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He teaches a version of this course there, and we share materials back-and-forth!</a:t>
            </a:r>
          </a:p>
        </p:txBody>
      </p:sp>
    </p:spTree>
    <p:extLst>
      <p:ext uri="{BB962C8B-B14F-4D97-AF65-F5344CB8AC3E}">
        <p14:creationId xmlns:p14="http://schemas.microsoft.com/office/powerpoint/2010/main" val="2397035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12F08-2C4D-4C03-B1FB-47D41177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2" y="4057291"/>
            <a:ext cx="3829584" cy="257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D5863-216C-4A64-B931-C9D8C8F0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Internet of Crap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C15E-A3CC-4777-A021-78C4E71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8785C6-BB6B-4113-BCEB-2513AA866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2306" y="228600"/>
            <a:ext cx="3818088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D93236-B483-464D-BE58-C80D267E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695" y="9144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6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24A0-93B5-40E8-9349-E57653AA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Insecure 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77A4-8A9F-43F4-917F-2D0A2F3C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29528"/>
            <a:ext cx="10972800" cy="194267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Mirai</a:t>
            </a:r>
            <a:r>
              <a:rPr lang="en-US" dirty="0"/>
              <a:t> botnet (2016)</a:t>
            </a:r>
          </a:p>
          <a:p>
            <a:r>
              <a:rPr lang="en-US" dirty="0"/>
              <a:t>Takes control of up to 600,000 insecure connected devices</a:t>
            </a:r>
          </a:p>
          <a:p>
            <a:pPr lvl="1"/>
            <a:r>
              <a:rPr lang="en-US" dirty="0"/>
              <a:t>IP-attached cameras, DVRs, routers, printers</a:t>
            </a:r>
          </a:p>
          <a:p>
            <a:r>
              <a:rPr lang="en-US" dirty="0"/>
              <a:t>Used to DoS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274-AB26-4EF1-A651-7287DD6F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EE6B-343A-4530-B103-13BA9C6D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205134"/>
            <a:ext cx="10972799" cy="3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7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2BE5-2E13-4378-AA1B-5B1843ED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DB23-274F-4949-9D79-CCB606F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Smart Home Security">
            <a:extLst>
              <a:ext uri="{FF2B5EF4-FFF2-40B4-BE49-F238E27FC236}">
                <a16:creationId xmlns:a16="http://schemas.microsoft.com/office/drawing/2014/main" id="{B0DE226A-DA89-4FB7-9AD1-781875B4E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0650" y="1076416"/>
            <a:ext cx="7575550" cy="50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A8905-E2BF-4ADD-B5B0-81983330F1D9}"/>
              </a:ext>
            </a:extLst>
          </p:cNvPr>
          <p:cNvSpPr txBox="1"/>
          <p:nvPr/>
        </p:nvSpPr>
        <p:spPr>
          <a:xfrm>
            <a:off x="607595" y="6260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https://xkcd.com/1966/</a:t>
            </a:r>
          </a:p>
        </p:txBody>
      </p:sp>
    </p:spTree>
    <p:extLst>
      <p:ext uri="{BB962C8B-B14F-4D97-AF65-F5344CB8AC3E}">
        <p14:creationId xmlns:p14="http://schemas.microsoft.com/office/powerpoint/2010/main" val="242899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b="1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11981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0487-EDA7-A025-B04B-24B8C123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A451A-45CE-46C7-A9E7-585C7B24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systems are devices containing computers that are used as a </a:t>
            </a:r>
            <a:r>
              <a:rPr lang="en-US" b="1" dirty="0"/>
              <a:t>device</a:t>
            </a:r>
            <a:r>
              <a:rPr lang="en-US" dirty="0"/>
              <a:t> rather than as a </a:t>
            </a:r>
            <a:r>
              <a:rPr lang="en-US" b="1" dirty="0"/>
              <a:t>computer</a:t>
            </a:r>
          </a:p>
          <a:p>
            <a:pPr lvl="1"/>
            <a:r>
              <a:rPr lang="en-US" dirty="0"/>
              <a:t>Computers are </a:t>
            </a:r>
            <a:r>
              <a:rPr lang="en-US" b="1" dirty="0"/>
              <a:t>embedded</a:t>
            </a:r>
            <a:r>
              <a:rPr lang="en-US" dirty="0"/>
              <a:t> into the device</a:t>
            </a:r>
          </a:p>
          <a:p>
            <a:pPr lvl="1"/>
            <a:endParaRPr lang="en-US" dirty="0"/>
          </a:p>
          <a:p>
            <a:r>
              <a:rPr lang="en-US" dirty="0"/>
              <a:t>Internet of Things devices are embedded devices</a:t>
            </a:r>
          </a:p>
          <a:p>
            <a:pPr lvl="1"/>
            <a:endParaRPr lang="en-US" dirty="0"/>
          </a:p>
          <a:p>
            <a:r>
              <a:rPr lang="en-US" dirty="0"/>
              <a:t>But there are embedded systems that are not IoT</a:t>
            </a:r>
          </a:p>
          <a:p>
            <a:pPr lvl="1"/>
            <a:r>
              <a:rPr lang="en-US" dirty="0"/>
              <a:t>Smart vehicles and Robotics</a:t>
            </a:r>
          </a:p>
          <a:p>
            <a:pPr lvl="1"/>
            <a:r>
              <a:rPr lang="en-US" dirty="0"/>
              <a:t>Personal devices (embedded systems inside laptops/smartphones)</a:t>
            </a:r>
          </a:p>
          <a:p>
            <a:pPr lvl="1"/>
            <a:endParaRPr lang="en-US" dirty="0"/>
          </a:p>
          <a:p>
            <a:r>
              <a:rPr lang="en-US" dirty="0"/>
              <a:t>Example: USB-C power brick has more compute than Apollo 11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073FB-609A-A591-97BE-44E3AA89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5F030-D9E4-B6C2-B3DF-EC9A6E1313EE}"/>
              </a:ext>
            </a:extLst>
          </p:cNvPr>
          <p:cNvSpPr txBox="1"/>
          <p:nvPr/>
        </p:nvSpPr>
        <p:spPr>
          <a:xfrm>
            <a:off x="607595" y="6172200"/>
            <a:ext cx="9206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https://forrestheller.com/Apollo-11-Computer-vs-USB-C-chargers.html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Microcontrollers drive most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Microcontroller: entire computer in a single chip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Working memory: SRAM (like RAM)</a:t>
            </a:r>
          </a:p>
          <a:p>
            <a:pPr lvl="1"/>
            <a:r>
              <a:rPr lang="en-US" dirty="0"/>
              <a:t>Nonvolatile memory: Flash (like SSD)</a:t>
            </a:r>
          </a:p>
          <a:p>
            <a:pPr lvl="1"/>
            <a:r>
              <a:rPr lang="en-US" dirty="0"/>
              <a:t>Peripherals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I/O pins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Analog Inputs and Outputs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Timers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Wireless radios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Cryptography accelerators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Power management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654BB-2983-4092-A1A4-62A71CC2A5F4}"/>
              </a:ext>
            </a:extLst>
          </p:cNvPr>
          <p:cNvSpPr txBox="1"/>
          <p:nvPr/>
        </p:nvSpPr>
        <p:spPr>
          <a:xfrm>
            <a:off x="5702300" y="3166328"/>
            <a:ext cx="5878094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Buses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UART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I2C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SPI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84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microcontroller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very constrained computer</a:t>
            </a:r>
          </a:p>
          <a:p>
            <a:pPr lvl="1"/>
            <a:r>
              <a:rPr lang="en-US" dirty="0"/>
              <a:t>Simple processor</a:t>
            </a:r>
          </a:p>
          <a:p>
            <a:pPr lvl="2"/>
            <a:r>
              <a:rPr lang="en-US" dirty="0"/>
              <a:t>16 or 32 bits (usually 32-bit these days)</a:t>
            </a:r>
          </a:p>
          <a:p>
            <a:pPr lvl="2"/>
            <a:r>
              <a:rPr lang="en-US" dirty="0"/>
              <a:t>Processor speed in MHz</a:t>
            </a:r>
          </a:p>
          <a:p>
            <a:pPr lvl="2"/>
            <a:r>
              <a:rPr lang="en-US" dirty="0"/>
              <a:t>Single core, pipelined processor</a:t>
            </a:r>
          </a:p>
          <a:p>
            <a:pPr lvl="2"/>
            <a:r>
              <a:rPr lang="en-US" dirty="0"/>
              <a:t>No cache, or maybe a very small instruction cache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Memory measured in kB</a:t>
            </a:r>
          </a:p>
          <a:p>
            <a:pPr lvl="2"/>
            <a:r>
              <a:rPr lang="en-US" dirty="0"/>
              <a:t>Code executes right from read-only Flash (which is part of the address space)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Often no OS support</a:t>
            </a:r>
          </a:p>
          <a:p>
            <a:pPr lvl="2"/>
            <a:r>
              <a:rPr lang="en-US" dirty="0"/>
              <a:t>“bare-metal”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79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375A-F49F-188B-2634-97519382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Nordic nRF52840DK - BLE &amp;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5F5E-B089-57EA-FBC6-B26D79C70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40946" cy="5029200"/>
          </a:xfrm>
        </p:spPr>
        <p:txBody>
          <a:bodyPr/>
          <a:lstStyle/>
          <a:p>
            <a:r>
              <a:rPr lang="en-US" dirty="0"/>
              <a:t>nRF52840 microcontroller dev kit</a:t>
            </a:r>
          </a:p>
          <a:p>
            <a:pPr lvl="1"/>
            <a:r>
              <a:rPr lang="en-US" dirty="0"/>
              <a:t>Microcontroller is the bottom chip</a:t>
            </a:r>
          </a:p>
          <a:p>
            <a:pPr lvl="1"/>
            <a:r>
              <a:rPr lang="en-US" dirty="0"/>
              <a:t>Everything else is just to program it, measure power, and connect to external things</a:t>
            </a:r>
          </a:p>
          <a:p>
            <a:pPr lvl="1"/>
            <a:endParaRPr lang="en-US" dirty="0"/>
          </a:p>
          <a:p>
            <a:r>
              <a:rPr lang="en-US" dirty="0"/>
              <a:t>nRF52840</a:t>
            </a:r>
          </a:p>
          <a:p>
            <a:pPr lvl="1"/>
            <a:r>
              <a:rPr lang="en-US" dirty="0"/>
              <a:t>64 MHz, 32-bit ARM Cortex-M4F</a:t>
            </a:r>
          </a:p>
          <a:p>
            <a:pPr lvl="1"/>
            <a:r>
              <a:rPr lang="en-US" dirty="0"/>
              <a:t>1 MB Flash, 256 KB RAM</a:t>
            </a:r>
          </a:p>
          <a:p>
            <a:pPr lvl="1"/>
            <a:r>
              <a:rPr lang="en-US" dirty="0"/>
              <a:t>A bunch of peripherals</a:t>
            </a:r>
          </a:p>
          <a:p>
            <a:pPr lvl="1"/>
            <a:r>
              <a:rPr lang="en-US" dirty="0"/>
              <a:t>Bluetooth Low Energy and 802.15.4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5FE94-3771-A253-1D83-3A27BFB2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59DC6-5E63-4ACF-FE3F-BE335AAB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55" y="234195"/>
            <a:ext cx="2835639" cy="61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7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arents' Ultimate Guide to Twitch | Common Sense Media">
            <a:extLst>
              <a:ext uri="{FF2B5EF4-FFF2-40B4-BE49-F238E27FC236}">
                <a16:creationId xmlns:a16="http://schemas.microsoft.com/office/drawing/2014/main" id="{1ED15ED4-DC3C-48B0-AE15-7880A8D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1353" y="4788509"/>
            <a:ext cx="1583240" cy="9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4744660-AC86-434D-4157-527479A8D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8789" y="3417898"/>
            <a:ext cx="1575804" cy="98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D8978-A2AA-46DE-B77F-0FF26CB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Branden Ghena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206-DCEC-45A2-8DC1-CFF880E4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Assistant Faculty of Instruction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Undergrad: Michigan Tech</a:t>
            </a:r>
          </a:p>
          <a:p>
            <a:pPr lvl="1"/>
            <a:r>
              <a:rPr lang="en-US" sz="2000" dirty="0"/>
              <a:t>Master’s: University of Michigan</a:t>
            </a:r>
          </a:p>
          <a:p>
            <a:pPr lvl="1"/>
            <a:r>
              <a:rPr lang="en-US" sz="2000" dirty="0"/>
              <a:t>PhD: University of California, Berkeley</a:t>
            </a:r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Resource-constrained sensing systems</a:t>
            </a:r>
          </a:p>
          <a:p>
            <a:pPr lvl="1"/>
            <a:r>
              <a:rPr lang="en-US" sz="2000" dirty="0"/>
              <a:t>Low-energy wireless networks</a:t>
            </a:r>
          </a:p>
          <a:p>
            <a:pPr lvl="1"/>
            <a:r>
              <a:rPr lang="en-US" sz="2000" dirty="0"/>
              <a:t>Embedded operating systems</a:t>
            </a:r>
          </a:p>
          <a:p>
            <a:r>
              <a:rPr lang="en-US" sz="2400" dirty="0"/>
              <a:t>Teaching</a:t>
            </a:r>
          </a:p>
          <a:p>
            <a:pPr lvl="1"/>
            <a:r>
              <a:rPr lang="en-US" sz="2000" dirty="0"/>
              <a:t>Computer Systems</a:t>
            </a:r>
          </a:p>
          <a:p>
            <a:pPr lvl="2"/>
            <a:r>
              <a:rPr lang="en-US" sz="2000" dirty="0"/>
              <a:t>CS211: Fundamentals of Programming II</a:t>
            </a:r>
          </a:p>
          <a:p>
            <a:pPr lvl="2"/>
            <a:r>
              <a:rPr lang="en-US" sz="2000" dirty="0"/>
              <a:t>CS213: Intro to Computer Systems</a:t>
            </a:r>
          </a:p>
          <a:p>
            <a:pPr lvl="2"/>
            <a:r>
              <a:rPr lang="en-US" sz="2000" dirty="0"/>
              <a:t>CS343: Operating Systems</a:t>
            </a:r>
          </a:p>
          <a:p>
            <a:pPr lvl="2"/>
            <a:r>
              <a:rPr lang="en-US" sz="2000" dirty="0"/>
              <a:t>CE346: Microprocessor System Design</a:t>
            </a:r>
          </a:p>
          <a:p>
            <a:pPr lvl="2"/>
            <a:r>
              <a:rPr lang="en-US" sz="2000" dirty="0"/>
              <a:t>CS397: Wireless Protocols for the IoT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F3E89-93A6-4774-8D43-AA2D5F1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  <p:pic>
        <p:nvPicPr>
          <p:cNvPr id="6" name="Google Shape;146;g5c617d92c5_1_0">
            <a:extLst>
              <a:ext uri="{FF2B5EF4-FFF2-40B4-BE49-F238E27FC236}">
                <a16:creationId xmlns:a16="http://schemas.microsoft.com/office/drawing/2014/main" id="{D2DC6C1D-38E0-4B59-A83C-1DE9328E46DD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5040" y="228600"/>
            <a:ext cx="2311192" cy="147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g5c617d92c5_1_0">
            <a:extLst>
              <a:ext uri="{FF2B5EF4-FFF2-40B4-BE49-F238E27FC236}">
                <a16:creationId xmlns:a16="http://schemas.microsoft.com/office/drawing/2014/main" id="{0ED34F3A-FDD2-4273-925E-B2168437E6C3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794" y="228600"/>
            <a:ext cx="2667600" cy="2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458F9-36F1-4269-A022-EE12427AE4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387" y="4157044"/>
            <a:ext cx="1588738" cy="894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2DA6C-9979-43F5-9EA0-3691FD54C3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63" y="2923982"/>
            <a:ext cx="1590675" cy="9525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0E3D32B-6636-4A01-97FE-11A7742C3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11"/>
          <a:stretch/>
        </p:blipFill>
        <p:spPr bwMode="auto">
          <a:xfrm>
            <a:off x="6585040" y="3417898"/>
            <a:ext cx="2879766" cy="17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0CCB7-5A4C-4C15-8F91-A1AB4EF52D2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040" y="1884181"/>
            <a:ext cx="2514829" cy="1372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013C8-3BEB-403D-AFFD-01F09B8CD64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456" y="5581404"/>
            <a:ext cx="2004413" cy="590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059812-E4EE-49E5-BFE5-756752BF81F8}"/>
              </a:ext>
            </a:extLst>
          </p:cNvPr>
          <p:cNvSpPr txBox="1"/>
          <p:nvPr/>
        </p:nvSpPr>
        <p:spPr>
          <a:xfrm>
            <a:off x="10142118" y="2504335"/>
            <a:ext cx="15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I love</a:t>
            </a:r>
          </a:p>
        </p:txBody>
      </p:sp>
      <p:pic>
        <p:nvPicPr>
          <p:cNvPr id="1028" name="Picture 4" descr="Critical Role - Wikipedia">
            <a:extLst>
              <a:ext uri="{FF2B5EF4-FFF2-40B4-BE49-F238E27FC236}">
                <a16:creationId xmlns:a16="http://schemas.microsoft.com/office/drawing/2014/main" id="{E1DED63D-1BA6-26CA-8FEF-D51D189F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1214" y="5465528"/>
            <a:ext cx="1146719" cy="11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C150427-B83B-4115-B73A-4A663B32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5581404"/>
            <a:ext cx="590796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9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3904-E67E-3E51-813F-541D2820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Heltec</a:t>
            </a:r>
            <a:r>
              <a:rPr lang="en-US" dirty="0"/>
              <a:t> WiFi LoRa 32 v3 - WiFi &amp; LoRa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9323E-90ED-C60A-4296-7A1A265E5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786" y="1143000"/>
            <a:ext cx="7304609" cy="5029200"/>
          </a:xfrm>
        </p:spPr>
        <p:txBody>
          <a:bodyPr/>
          <a:lstStyle/>
          <a:p>
            <a:r>
              <a:rPr lang="en-US" dirty="0"/>
              <a:t>ESP32 microcontroller</a:t>
            </a:r>
          </a:p>
          <a:p>
            <a:pPr lvl="1"/>
            <a:r>
              <a:rPr lang="en-US" dirty="0"/>
              <a:t>240 MHz, 32-bit custom architecture</a:t>
            </a:r>
          </a:p>
          <a:p>
            <a:pPr lvl="1"/>
            <a:r>
              <a:rPr lang="en-US" dirty="0"/>
              <a:t>384 kB Flash, 512 kB RAM</a:t>
            </a:r>
          </a:p>
          <a:p>
            <a:pPr lvl="1"/>
            <a:r>
              <a:rPr lang="en-US" dirty="0"/>
              <a:t>A bunch of peripherals</a:t>
            </a:r>
          </a:p>
          <a:p>
            <a:pPr lvl="1"/>
            <a:r>
              <a:rPr lang="en-US" dirty="0"/>
              <a:t>WiFi and Bluetooth Low Energy communication</a:t>
            </a:r>
          </a:p>
          <a:p>
            <a:pPr lvl="1"/>
            <a:endParaRPr lang="en-US" dirty="0"/>
          </a:p>
          <a:p>
            <a:r>
              <a:rPr lang="en-US" dirty="0"/>
              <a:t>SX1262</a:t>
            </a:r>
          </a:p>
          <a:p>
            <a:pPr lvl="1"/>
            <a:r>
              <a:rPr lang="en-US" dirty="0"/>
              <a:t>LoRa transceiver (connected over SPI)</a:t>
            </a:r>
          </a:p>
          <a:p>
            <a:endParaRPr lang="en-US" dirty="0"/>
          </a:p>
          <a:p>
            <a:r>
              <a:rPr lang="en-US" dirty="0"/>
              <a:t>OLED display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6E1A9-D76E-0AD3-3CD8-DE519FFE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CBEB33-4DD3-F060-F138-45899E128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51934" y="1227667"/>
            <a:ext cx="4453467" cy="44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467E62C-26C8-037A-4998-829321082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067" y="1400176"/>
            <a:ext cx="3994260" cy="39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88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are programmed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C++ also used</a:t>
            </a:r>
          </a:p>
          <a:p>
            <a:pPr lvl="1"/>
            <a:r>
              <a:rPr lang="en-US" dirty="0"/>
              <a:t>Occasionally assembly</a:t>
            </a:r>
          </a:p>
          <a:p>
            <a:pPr lvl="1"/>
            <a:r>
              <a:rPr lang="en-US" dirty="0"/>
              <a:t>Rarely other things (Rust, Lua, Python)</a:t>
            </a:r>
          </a:p>
          <a:p>
            <a:pPr lvl="1"/>
            <a:endParaRPr lang="en-US" dirty="0"/>
          </a:p>
          <a:p>
            <a:r>
              <a:rPr lang="en-US" dirty="0"/>
              <a:t>But even the few things C gives you aren’t necessarily available</a:t>
            </a:r>
          </a:p>
          <a:p>
            <a:pPr lvl="1"/>
            <a:r>
              <a:rPr lang="en-US" dirty="0"/>
              <a:t>Heap space possibly nonexistent</a:t>
            </a:r>
          </a:p>
          <a:p>
            <a:pPr lvl="2"/>
            <a:r>
              <a:rPr lang="en-US" dirty="0"/>
              <a:t>You have to choose some space in RAM to save as a heap</a:t>
            </a:r>
          </a:p>
          <a:p>
            <a:pPr lvl="2"/>
            <a:r>
              <a:rPr lang="en-US" dirty="0"/>
              <a:t>And then include the algorithm for allocating that memory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Printf</a:t>
            </a:r>
            <a:r>
              <a:rPr lang="en-US" dirty="0"/>
              <a:t> may be nonexistent too</a:t>
            </a:r>
          </a:p>
          <a:p>
            <a:pPr lvl="2"/>
            <a:r>
              <a:rPr lang="en-US" dirty="0"/>
              <a:t>There’s no STDIN/STDOUT/STDERR because there is no shell</a:t>
            </a:r>
          </a:p>
          <a:p>
            <a:pPr lvl="2"/>
            <a:r>
              <a:rPr lang="en-US" dirty="0"/>
              <a:t>Might be able to do serial output though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84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690A-8DFD-4B9F-868F-CAB08323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load code onto microcontrollers?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6DD01-CB4D-423C-9C54-ADEECD6F5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JTAG (Joint Test Action Group)</a:t>
            </a:r>
          </a:p>
          <a:p>
            <a:pPr lvl="1"/>
            <a:r>
              <a:rPr lang="en-US" dirty="0"/>
              <a:t>Hardware built into the microcontroller for testing purposes</a:t>
            </a:r>
          </a:p>
          <a:p>
            <a:pPr lvl="1"/>
            <a:r>
              <a:rPr lang="en-US" dirty="0"/>
              <a:t>Can arbitrarily read/write memory</a:t>
            </a:r>
          </a:p>
          <a:p>
            <a:pPr lvl="1"/>
            <a:r>
              <a:rPr lang="en-US" dirty="0"/>
              <a:t>Can single step process too, at runtime!</a:t>
            </a:r>
          </a:p>
          <a:p>
            <a:pPr lvl="2"/>
            <a:r>
              <a:rPr lang="en-US" dirty="0"/>
              <a:t>GDB can connect to it! (sort of)</a:t>
            </a:r>
          </a:p>
          <a:p>
            <a:pPr lvl="1"/>
            <a:r>
              <a:rPr lang="en-US" dirty="0"/>
              <a:t>RTT (Real Time Transfer) makes </a:t>
            </a:r>
            <a:r>
              <a:rPr lang="en-US" dirty="0" err="1"/>
              <a:t>printf</a:t>
            </a:r>
            <a:r>
              <a:rPr lang="en-US" dirty="0"/>
              <a:t> work over JTAG</a:t>
            </a:r>
          </a:p>
          <a:p>
            <a:endParaRPr lang="en-US" dirty="0"/>
          </a:p>
          <a:p>
            <a:r>
              <a:rPr lang="en-US" dirty="0"/>
              <a:t>Serial bootloaders</a:t>
            </a:r>
          </a:p>
          <a:p>
            <a:pPr lvl="1"/>
            <a:r>
              <a:rPr lang="en-US" dirty="0"/>
              <a:t>Software runs on the microcontroller at boot that waits a short time for someone to contact it and upload code</a:t>
            </a:r>
          </a:p>
          <a:p>
            <a:pPr lvl="1"/>
            <a:r>
              <a:rPr lang="en-US" dirty="0"/>
              <a:t>Convenient, but sometimes flaky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85AB3-F9FC-4B3C-A89C-56FBDD9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0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multitude of embedded software systems</a:t>
            </a:r>
          </a:p>
          <a:p>
            <a:pPr lvl="1"/>
            <a:r>
              <a:rPr lang="en-US" dirty="0"/>
              <a:t>Every microcontroller vendor has their own</a:t>
            </a:r>
          </a:p>
          <a:p>
            <a:pPr lvl="1"/>
            <a:r>
              <a:rPr lang="en-US" dirty="0"/>
              <a:t>Popular platforms like Arduino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Embedded OSes</a:t>
            </a:r>
          </a:p>
          <a:p>
            <a:pPr lvl="1"/>
            <a:r>
              <a:rPr lang="en-US" dirty="0"/>
              <a:t>Contiki, Riot, Zephyr, </a:t>
            </a:r>
            <a:r>
              <a:rPr lang="en-US" dirty="0" err="1"/>
              <a:t>Mynewt</a:t>
            </a:r>
            <a:r>
              <a:rPr lang="en-US" dirty="0"/>
              <a:t>, </a:t>
            </a:r>
            <a:r>
              <a:rPr lang="en-US" dirty="0" err="1"/>
              <a:t>FreeRTOS</a:t>
            </a:r>
            <a:r>
              <a:rPr lang="en-US" dirty="0"/>
              <a:t>, Tock</a:t>
            </a:r>
          </a:p>
          <a:p>
            <a:pPr lvl="1"/>
            <a:endParaRPr lang="en-US" dirty="0"/>
          </a:p>
          <a:p>
            <a:r>
              <a:rPr lang="en-US" dirty="0"/>
              <a:t>nRF52840DK has support across all of these</a:t>
            </a:r>
          </a:p>
          <a:p>
            <a:r>
              <a:rPr lang="en-US" dirty="0"/>
              <a:t>WiFi LoRa 32 v3 should work with some</a:t>
            </a:r>
          </a:p>
          <a:p>
            <a:pPr lvl="1"/>
            <a:r>
              <a:rPr lang="en-US" dirty="0"/>
              <a:t>Best support likely in Arduino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b="1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64316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ED3E-5B9A-44ED-8E3C-6D2A9F89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E40F-D094-433D-ACE9-55F99A08B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 and office hours are always an option!</a:t>
            </a:r>
          </a:p>
          <a:p>
            <a:pPr lvl="1"/>
            <a:r>
              <a:rPr lang="en-US" dirty="0"/>
              <a:t>Office hours by demand. I promise to meet!!</a:t>
            </a:r>
          </a:p>
          <a:p>
            <a:pPr lvl="1"/>
            <a:endParaRPr lang="en-US" dirty="0"/>
          </a:p>
          <a:p>
            <a:r>
              <a:rPr lang="en-US" dirty="0"/>
              <a:t>Piazza: (similar to </a:t>
            </a:r>
            <a:r>
              <a:rPr lang="en-US" dirty="0" err="1"/>
              <a:t>Campuswire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Post questions</a:t>
            </a:r>
          </a:p>
          <a:p>
            <a:pPr lvl="1"/>
            <a:r>
              <a:rPr lang="en-US" dirty="0"/>
              <a:t>Answer each other’s questions</a:t>
            </a:r>
          </a:p>
          <a:p>
            <a:pPr lvl="1"/>
            <a:r>
              <a:rPr lang="en-US" dirty="0"/>
              <a:t>Find lab partners</a:t>
            </a:r>
          </a:p>
          <a:p>
            <a:pPr lvl="1"/>
            <a:r>
              <a:rPr lang="en-US" dirty="0"/>
              <a:t>Information from the course staff</a:t>
            </a:r>
          </a:p>
          <a:p>
            <a:pPr lvl="1"/>
            <a:r>
              <a:rPr lang="en-US" dirty="0"/>
              <a:t>Post private info just to course staff</a:t>
            </a:r>
          </a:p>
          <a:p>
            <a:pPr lvl="1"/>
            <a:endParaRPr lang="en-US" dirty="0"/>
          </a:p>
          <a:p>
            <a:r>
              <a:rPr lang="en-US" dirty="0"/>
              <a:t>Please do not email me! Post to Piazza instead!</a:t>
            </a:r>
          </a:p>
          <a:p>
            <a:pPr lvl="1"/>
            <a:r>
              <a:rPr lang="en-US" dirty="0"/>
              <a:t>I’ll be updating roster again a few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A8325-A71A-4B56-B760-217371E3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50% Lab projects - hands-on semi-guided activities</a:t>
            </a:r>
          </a:p>
          <a:p>
            <a:pPr lvl="1"/>
            <a:r>
              <a:rPr lang="en-US" dirty="0"/>
              <a:t>Likely 5 of these, divided equally</a:t>
            </a:r>
          </a:p>
          <a:p>
            <a:pPr lvl="1"/>
            <a:r>
              <a:rPr lang="en-US" dirty="0"/>
              <a:t>Small groups of three students</a:t>
            </a:r>
          </a:p>
          <a:p>
            <a:pPr lvl="1"/>
            <a:endParaRPr lang="en-US" dirty="0"/>
          </a:p>
          <a:p>
            <a:r>
              <a:rPr lang="en-US" dirty="0"/>
              <a:t>25% </a:t>
            </a:r>
            <a:r>
              <a:rPr lang="en-US" dirty="0" err="1"/>
              <a:t>Homeworks</a:t>
            </a:r>
            <a:r>
              <a:rPr lang="en-US" dirty="0"/>
              <a:t> - pencil-on-paper practice</a:t>
            </a:r>
          </a:p>
          <a:p>
            <a:pPr lvl="1"/>
            <a:r>
              <a:rPr lang="en-US" dirty="0"/>
              <a:t>Likely 4 of these, with the last worth double</a:t>
            </a:r>
          </a:p>
          <a:p>
            <a:pPr lvl="1"/>
            <a:r>
              <a:rPr lang="en-US" dirty="0"/>
              <a:t>Individual work</a:t>
            </a:r>
          </a:p>
          <a:p>
            <a:pPr lvl="1"/>
            <a:endParaRPr lang="en-US" dirty="0"/>
          </a:p>
          <a:p>
            <a:r>
              <a:rPr lang="en-US" dirty="0"/>
              <a:t>25% Final design project - paper writeup</a:t>
            </a:r>
          </a:p>
          <a:p>
            <a:pPr lvl="1"/>
            <a:r>
              <a:rPr lang="en-US" dirty="0"/>
              <a:t>One of these due during exam week</a:t>
            </a:r>
          </a:p>
          <a:p>
            <a:pPr lvl="1"/>
            <a:r>
              <a:rPr lang="en-US" dirty="0"/>
              <a:t>Individual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6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8822-55F2-4524-A299-60C5643F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6B67-3C13-44B6-B893-7D3C5F1C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 interacting with and considering networks</a:t>
            </a:r>
          </a:p>
          <a:p>
            <a:endParaRPr lang="en-US" dirty="0"/>
          </a:p>
          <a:p>
            <a:r>
              <a:rPr lang="en-US" dirty="0"/>
              <a:t>Should all include real hardware and real wireless communication</a:t>
            </a:r>
          </a:p>
          <a:p>
            <a:pPr lvl="1"/>
            <a:r>
              <a:rPr lang="en-US" dirty="0"/>
              <a:t>Wireshark</a:t>
            </a:r>
          </a:p>
          <a:p>
            <a:pPr lvl="1"/>
            <a:r>
              <a:rPr lang="en-US" dirty="0"/>
              <a:t>Bluetooth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WiFi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Note: WiFi/LoRa hardware shipping from China now, we’ll see how that goes and adjust if needed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71143-24BC-446D-8E4D-483F3030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56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54B8-DAB0-0323-4CD4-990ADCC7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FA880-6D4B-B909-AB0B-9A7E9C370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Analysis, designing, calculating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BLE packets</a:t>
            </a:r>
          </a:p>
          <a:p>
            <a:pPr lvl="1"/>
            <a:r>
              <a:rPr lang="en-US" dirty="0"/>
              <a:t>Mesh</a:t>
            </a:r>
          </a:p>
          <a:p>
            <a:pPr lvl="1"/>
            <a:r>
              <a:rPr lang="en-US" dirty="0"/>
              <a:t>Cellular (worth double)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94BC5-B79D-8F2B-6908-A4DC6419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3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2EDB-A279-44F2-8EA3-5E07A6DF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5EFD5-37BE-48FC-AB07-517CFE173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a communication plan for an application of your choice</a:t>
            </a:r>
          </a:p>
          <a:p>
            <a:pPr lvl="1"/>
            <a:endParaRPr lang="en-US" dirty="0"/>
          </a:p>
          <a:p>
            <a:r>
              <a:rPr lang="en-US" dirty="0"/>
              <a:t>Explain application and determine what its constraints are</a:t>
            </a:r>
          </a:p>
          <a:p>
            <a:pPr lvl="1"/>
            <a:r>
              <a:rPr lang="en-US" dirty="0"/>
              <a:t>Cost, power, scale, data, reliability</a:t>
            </a:r>
          </a:p>
          <a:p>
            <a:pPr lvl="1"/>
            <a:endParaRPr lang="en-US" dirty="0"/>
          </a:p>
          <a:p>
            <a:r>
              <a:rPr lang="en-US" dirty="0"/>
              <a:t>Actually think through how it will work, citing real-world capabilities</a:t>
            </a:r>
          </a:p>
          <a:p>
            <a:pPr lvl="1"/>
            <a:r>
              <a:rPr lang="en-US" dirty="0"/>
              <a:t>Research and cite data you find</a:t>
            </a:r>
          </a:p>
          <a:p>
            <a:pPr lvl="1"/>
            <a:r>
              <a:rPr lang="en-US" dirty="0"/>
              <a:t>Explain and consider tradeoffs</a:t>
            </a:r>
          </a:p>
          <a:p>
            <a:pPr lvl="1"/>
            <a:endParaRPr lang="en-US" dirty="0"/>
          </a:p>
          <a:p>
            <a:r>
              <a:rPr lang="en-US" dirty="0"/>
              <a:t>This is the “final project” for the course</a:t>
            </a:r>
          </a:p>
          <a:p>
            <a:pPr lvl="1"/>
            <a:r>
              <a:rPr lang="en-US" dirty="0"/>
              <a:t>Design rather than real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B5F14-231E-44D3-9FB1-645AC4BC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Undergraduate: satellite radios and computers </a:t>
            </a:r>
          </a:p>
        </p:txBody>
      </p:sp>
      <p:pic>
        <p:nvPicPr>
          <p:cNvPr id="6" name="Content Placeholder 5" descr="A person standing in front of a machine&#10;&#10;Description automatically generated with low confidence">
            <a:extLst>
              <a:ext uri="{FF2B5EF4-FFF2-40B4-BE49-F238E27FC236}">
                <a16:creationId xmlns:a16="http://schemas.microsoft.com/office/drawing/2014/main" id="{D66DCE0E-E28D-43F4-9AA2-8FF074445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95" y="3554330"/>
            <a:ext cx="3235356" cy="27757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7" name="Google Shape;156;g5c617d92c5_1_24">
            <a:extLst>
              <a:ext uri="{FF2B5EF4-FFF2-40B4-BE49-F238E27FC236}">
                <a16:creationId xmlns:a16="http://schemas.microsoft.com/office/drawing/2014/main" id="{ABE52BC4-8C48-48D2-8BD8-B2CD46A26765}"/>
              </a:ext>
            </a:extLst>
          </p:cNvPr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100" y="914400"/>
            <a:ext cx="3641275" cy="52798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8;g5c617d92c5_1_24">
            <a:extLst>
              <a:ext uri="{FF2B5EF4-FFF2-40B4-BE49-F238E27FC236}">
                <a16:creationId xmlns:a16="http://schemas.microsoft.com/office/drawing/2014/main" id="{D6C687FD-B467-43A1-B85B-2BD29F58FE63}"/>
              </a:ext>
            </a:extLst>
          </p:cNvPr>
          <p:cNvSpPr/>
          <p:nvPr/>
        </p:nvSpPr>
        <p:spPr>
          <a:xfrm>
            <a:off x="7362100" y="4244580"/>
            <a:ext cx="1546778" cy="1435332"/>
          </a:xfrm>
          <a:prstGeom prst="ellipse">
            <a:avLst/>
          </a:prstGeom>
          <a:noFill/>
          <a:ln w="1143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7E5CCC-F4D2-4D3C-B215-3AC0B6CE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95" y="1052821"/>
            <a:ext cx="5698687" cy="237617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608A25-C87F-452A-BB14-DE2922272F07}"/>
              </a:ext>
            </a:extLst>
          </p:cNvPr>
          <p:cNvSpPr txBox="1">
            <a:spLocks/>
          </p:cNvSpPr>
          <p:nvPr/>
        </p:nvSpPr>
        <p:spPr>
          <a:xfrm>
            <a:off x="4279900" y="3796020"/>
            <a:ext cx="2759182" cy="237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the heck are you supposed to learn this stuff?</a:t>
            </a:r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27E3-650B-5C33-8F21-8855512D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upper-level, special-topics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3FE5-3C74-8A70-8D86-B2F66C7C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 this class does </a:t>
            </a:r>
            <a:r>
              <a:rPr lang="en-US" b="1" dirty="0"/>
              <a:t>not</a:t>
            </a:r>
            <a:r>
              <a:rPr lang="en-US" dirty="0"/>
              <a:t> include is exams or quizzes</a:t>
            </a:r>
          </a:p>
          <a:p>
            <a:endParaRPr lang="en-US" dirty="0"/>
          </a:p>
          <a:p>
            <a:r>
              <a:rPr lang="en-US" dirty="0"/>
              <a:t>The point is to be here because you’re actually interested in the material</a:t>
            </a:r>
          </a:p>
          <a:p>
            <a:pPr lvl="1"/>
            <a:r>
              <a:rPr lang="en-US" dirty="0"/>
              <a:t>So show up to lecture because it’s interesting to you and so you can discuss with your classmates</a:t>
            </a:r>
          </a:p>
          <a:p>
            <a:pPr lvl="1"/>
            <a:r>
              <a:rPr lang="en-US" dirty="0"/>
              <a:t>But the class itself isn’t going to force you to learn anything</a:t>
            </a:r>
          </a:p>
          <a:p>
            <a:pPr lvl="1"/>
            <a:endParaRPr lang="en-US" dirty="0"/>
          </a:p>
          <a:p>
            <a:r>
              <a:rPr lang="en-US" dirty="0"/>
              <a:t>You can help guide the course</a:t>
            </a:r>
          </a:p>
          <a:p>
            <a:pPr lvl="1"/>
            <a:r>
              <a:rPr lang="en-US" dirty="0"/>
              <a:t>It’s okay to derail lecture (sometimes) with interesting tangents</a:t>
            </a:r>
          </a:p>
          <a:p>
            <a:pPr lvl="1"/>
            <a:r>
              <a:rPr lang="en-US" dirty="0"/>
              <a:t>I’m happy to add material on other topics if you ask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E2C39-7029-2495-2966-3D78B697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54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0F9-DA05-4B99-A5BC-EF45B7FC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Architecture of a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CB7A-0E40-414F-8241-3FEBAEDC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sp>
        <p:nvSpPr>
          <p:cNvPr id="5" name="Google Shape;442;p28">
            <a:extLst>
              <a:ext uri="{FF2B5EF4-FFF2-40B4-BE49-F238E27FC236}">
                <a16:creationId xmlns:a16="http://schemas.microsoft.com/office/drawing/2014/main" id="{0AC0A0D0-F875-48BD-9D33-2A3E13C839FE}"/>
              </a:ext>
            </a:extLst>
          </p:cNvPr>
          <p:cNvSpPr txBox="1"/>
          <p:nvPr/>
        </p:nvSpPr>
        <p:spPr>
          <a:xfrm rot="-5400000">
            <a:off x="1787975" y="3073249"/>
            <a:ext cx="181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43;p28">
            <a:extLst>
              <a:ext uri="{FF2B5EF4-FFF2-40B4-BE49-F238E27FC236}">
                <a16:creationId xmlns:a16="http://schemas.microsoft.com/office/drawing/2014/main" id="{756FFEF1-FC0C-40C1-B4A3-352D7D6842E5}"/>
              </a:ext>
            </a:extLst>
          </p:cNvPr>
          <p:cNvSpPr txBox="1"/>
          <p:nvPr/>
        </p:nvSpPr>
        <p:spPr>
          <a:xfrm>
            <a:off x="4345328" y="5130224"/>
            <a:ext cx="2703384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(minutes)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444;p28">
            <a:extLst>
              <a:ext uri="{FF2B5EF4-FFF2-40B4-BE49-F238E27FC236}">
                <a16:creationId xmlns:a16="http://schemas.microsoft.com/office/drawing/2014/main" id="{A96B2BF7-6805-4FF3-885C-11474EE622F2}"/>
              </a:ext>
            </a:extLst>
          </p:cNvPr>
          <p:cNvCxnSpPr/>
          <p:nvPr/>
        </p:nvCxnSpPr>
        <p:spPr>
          <a:xfrm rot="-5400000">
            <a:off x="1610594" y="3022024"/>
            <a:ext cx="3031066" cy="158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8" name="Google Shape;445;p28">
            <a:extLst>
              <a:ext uri="{FF2B5EF4-FFF2-40B4-BE49-F238E27FC236}">
                <a16:creationId xmlns:a16="http://schemas.microsoft.com/office/drawing/2014/main" id="{965AFD12-0DC9-4322-9897-6414166F32A1}"/>
              </a:ext>
            </a:extLst>
          </p:cNvPr>
          <p:cNvCxnSpPr/>
          <p:nvPr/>
        </p:nvCxnSpPr>
        <p:spPr>
          <a:xfrm rot="10800000" flipH="1">
            <a:off x="3125333" y="4520624"/>
            <a:ext cx="5893594" cy="177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9" name="Google Shape;446;p28">
            <a:extLst>
              <a:ext uri="{FF2B5EF4-FFF2-40B4-BE49-F238E27FC236}">
                <a16:creationId xmlns:a16="http://schemas.microsoft.com/office/drawing/2014/main" id="{9DFBF7D9-559C-404A-B6AA-C568C9EEF8D3}"/>
              </a:ext>
            </a:extLst>
          </p:cNvPr>
          <p:cNvSpPr txBox="1"/>
          <p:nvPr/>
        </p:nvSpPr>
        <p:spPr>
          <a:xfrm>
            <a:off x="3075328" y="4503694"/>
            <a:ext cx="3926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47;p28">
            <a:extLst>
              <a:ext uri="{FF2B5EF4-FFF2-40B4-BE49-F238E27FC236}">
                <a16:creationId xmlns:a16="http://schemas.microsoft.com/office/drawing/2014/main" id="{8C63B879-60AF-4618-BA7A-DA4029611F1E}"/>
              </a:ext>
            </a:extLst>
          </p:cNvPr>
          <p:cNvSpPr txBox="1"/>
          <p:nvPr/>
        </p:nvSpPr>
        <p:spPr>
          <a:xfrm>
            <a:off x="4192928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48;p28">
            <a:extLst>
              <a:ext uri="{FF2B5EF4-FFF2-40B4-BE49-F238E27FC236}">
                <a16:creationId xmlns:a16="http://schemas.microsoft.com/office/drawing/2014/main" id="{C600BC4B-2DCC-4777-BE75-CE7469F51046}"/>
              </a:ext>
            </a:extLst>
          </p:cNvPr>
          <p:cNvSpPr txBox="1"/>
          <p:nvPr/>
        </p:nvSpPr>
        <p:spPr>
          <a:xfrm>
            <a:off x="48194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9;p28">
            <a:extLst>
              <a:ext uri="{FF2B5EF4-FFF2-40B4-BE49-F238E27FC236}">
                <a16:creationId xmlns:a16="http://schemas.microsoft.com/office/drawing/2014/main" id="{11DFBA70-578D-4FA1-BF59-90C2E9918BF0}"/>
              </a:ext>
            </a:extLst>
          </p:cNvPr>
          <p:cNvSpPr txBox="1"/>
          <p:nvPr/>
        </p:nvSpPr>
        <p:spPr>
          <a:xfrm>
            <a:off x="61910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50;p28">
            <a:extLst>
              <a:ext uri="{FF2B5EF4-FFF2-40B4-BE49-F238E27FC236}">
                <a16:creationId xmlns:a16="http://schemas.microsoft.com/office/drawing/2014/main" id="{8590C5C8-4365-4332-A927-91B75DB4B228}"/>
              </a:ext>
            </a:extLst>
          </p:cNvPr>
          <p:cNvSpPr txBox="1"/>
          <p:nvPr/>
        </p:nvSpPr>
        <p:spPr>
          <a:xfrm>
            <a:off x="6766794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51;p28">
            <a:extLst>
              <a:ext uri="{FF2B5EF4-FFF2-40B4-BE49-F238E27FC236}">
                <a16:creationId xmlns:a16="http://schemas.microsoft.com/office/drawing/2014/main" id="{15BBA685-0CD3-460A-BDDE-18F1CD5C2988}"/>
              </a:ext>
            </a:extLst>
          </p:cNvPr>
          <p:cNvSpPr txBox="1"/>
          <p:nvPr/>
        </p:nvSpPr>
        <p:spPr>
          <a:xfrm>
            <a:off x="79182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52;p28">
            <a:extLst>
              <a:ext uri="{FF2B5EF4-FFF2-40B4-BE49-F238E27FC236}">
                <a16:creationId xmlns:a16="http://schemas.microsoft.com/office/drawing/2014/main" id="{56FB8800-7789-49F3-8DB2-12A322D9E1F0}"/>
              </a:ext>
            </a:extLst>
          </p:cNvPr>
          <p:cNvSpPr txBox="1"/>
          <p:nvPr/>
        </p:nvSpPr>
        <p:spPr>
          <a:xfrm>
            <a:off x="85278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53;p28">
            <a:extLst>
              <a:ext uri="{FF2B5EF4-FFF2-40B4-BE49-F238E27FC236}">
                <a16:creationId xmlns:a16="http://schemas.microsoft.com/office/drawing/2014/main" id="{971EC48D-A408-4BCA-BAC0-BA22FAC9F869}"/>
              </a:ext>
            </a:extLst>
          </p:cNvPr>
          <p:cNvSpPr/>
          <p:nvPr/>
        </p:nvSpPr>
        <p:spPr>
          <a:xfrm>
            <a:off x="3159994" y="2079402"/>
            <a:ext cx="1550505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54;p28">
            <a:extLst>
              <a:ext uri="{FF2B5EF4-FFF2-40B4-BE49-F238E27FC236}">
                <a16:creationId xmlns:a16="http://schemas.microsoft.com/office/drawing/2014/main" id="{64217546-A91D-4DD5-9869-0B8FE811DACC}"/>
              </a:ext>
            </a:extLst>
          </p:cNvPr>
          <p:cNvSpPr/>
          <p:nvPr/>
        </p:nvSpPr>
        <p:spPr>
          <a:xfrm>
            <a:off x="4956460" y="2130202"/>
            <a:ext cx="1505534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55;p28">
            <a:extLst>
              <a:ext uri="{FF2B5EF4-FFF2-40B4-BE49-F238E27FC236}">
                <a16:creationId xmlns:a16="http://schemas.microsoft.com/office/drawing/2014/main" id="{EAA42BD9-9487-4B15-9615-0B698090AA82}"/>
              </a:ext>
            </a:extLst>
          </p:cNvPr>
          <p:cNvSpPr/>
          <p:nvPr/>
        </p:nvSpPr>
        <p:spPr>
          <a:xfrm>
            <a:off x="6732928" y="2164069"/>
            <a:ext cx="1540132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456;p28">
            <a:extLst>
              <a:ext uri="{FF2B5EF4-FFF2-40B4-BE49-F238E27FC236}">
                <a16:creationId xmlns:a16="http://schemas.microsoft.com/office/drawing/2014/main" id="{009EED70-AA6D-4DAF-A0D2-40B942685C49}"/>
              </a:ext>
            </a:extLst>
          </p:cNvPr>
          <p:cNvGrpSpPr/>
          <p:nvPr/>
        </p:nvGrpSpPr>
        <p:grpSpPr>
          <a:xfrm>
            <a:off x="3685347" y="2855785"/>
            <a:ext cx="2050305" cy="1599365"/>
            <a:chOff x="2760560" y="3026489"/>
            <a:chExt cx="2050305" cy="1599365"/>
          </a:xfrm>
        </p:grpSpPr>
        <p:sp>
          <p:nvSpPr>
            <p:cNvPr id="20" name="Google Shape;457;p28">
              <a:extLst>
                <a:ext uri="{FF2B5EF4-FFF2-40B4-BE49-F238E27FC236}">
                  <a16:creationId xmlns:a16="http://schemas.microsoft.com/office/drawing/2014/main" id="{3F12C08A-F4A9-403F-94BE-48DF9819154B}"/>
                </a:ext>
              </a:extLst>
            </p:cNvPr>
            <p:cNvSpPr txBox="1"/>
            <p:nvPr/>
          </p:nvSpPr>
          <p:spPr>
            <a:xfrm>
              <a:off x="2760560" y="3026489"/>
              <a:ext cx="20503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Administrivia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stretch break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458;p28">
              <a:extLst>
                <a:ext uri="{FF2B5EF4-FFF2-40B4-BE49-F238E27FC236}">
                  <a16:creationId xmlns:a16="http://schemas.microsoft.com/office/drawing/2014/main" id="{DFF0E734-9F58-4370-A8E0-B3ED9155AA15}"/>
                </a:ext>
              </a:extLst>
            </p:cNvPr>
            <p:cNvCxnSpPr/>
            <p:nvPr/>
          </p:nvCxnSpPr>
          <p:spPr>
            <a:xfrm>
              <a:off x="3868785" y="3982391"/>
              <a:ext cx="1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2" name="Google Shape;459;p28">
            <a:extLst>
              <a:ext uri="{FF2B5EF4-FFF2-40B4-BE49-F238E27FC236}">
                <a16:creationId xmlns:a16="http://schemas.microsoft.com/office/drawing/2014/main" id="{A5F4E033-FC5D-4C5A-96AE-7FF9173A8C22}"/>
              </a:ext>
            </a:extLst>
          </p:cNvPr>
          <p:cNvGrpSpPr/>
          <p:nvPr/>
        </p:nvGrpSpPr>
        <p:grpSpPr>
          <a:xfrm>
            <a:off x="7651637" y="2855785"/>
            <a:ext cx="1373966" cy="1597105"/>
            <a:chOff x="6726850" y="3026489"/>
            <a:chExt cx="1373966" cy="1597105"/>
          </a:xfrm>
        </p:grpSpPr>
        <p:sp>
          <p:nvSpPr>
            <p:cNvPr id="23" name="Google Shape;460;p28">
              <a:extLst>
                <a:ext uri="{FF2B5EF4-FFF2-40B4-BE49-F238E27FC236}">
                  <a16:creationId xmlns:a16="http://schemas.microsoft.com/office/drawing/2014/main" id="{8A985508-3E37-442D-AFAB-C243900027C4}"/>
                </a:ext>
              </a:extLst>
            </p:cNvPr>
            <p:cNvSpPr txBox="1"/>
            <p:nvPr/>
          </p:nvSpPr>
          <p:spPr>
            <a:xfrm>
              <a:off x="6726850" y="3026489"/>
              <a:ext cx="13739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Bonus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461;p28">
              <a:extLst>
                <a:ext uri="{FF2B5EF4-FFF2-40B4-BE49-F238E27FC236}">
                  <a16:creationId xmlns:a16="http://schemas.microsoft.com/office/drawing/2014/main" id="{7CE0B657-3641-437E-A0F7-614F85F073A0}"/>
                </a:ext>
              </a:extLst>
            </p:cNvPr>
            <p:cNvCxnSpPr/>
            <p:nvPr/>
          </p:nvCxnSpPr>
          <p:spPr>
            <a:xfrm rot="5400000">
              <a:off x="7095067" y="4368800"/>
              <a:ext cx="508000" cy="158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5" name="Google Shape;462;p28">
            <a:extLst>
              <a:ext uri="{FF2B5EF4-FFF2-40B4-BE49-F238E27FC236}">
                <a16:creationId xmlns:a16="http://schemas.microsoft.com/office/drawing/2014/main" id="{058D6880-F93F-488C-842F-9EBBEF094572}"/>
              </a:ext>
            </a:extLst>
          </p:cNvPr>
          <p:cNvGrpSpPr/>
          <p:nvPr/>
        </p:nvGrpSpPr>
        <p:grpSpPr>
          <a:xfrm>
            <a:off x="5735653" y="2855785"/>
            <a:ext cx="1517198" cy="1599365"/>
            <a:chOff x="3930333" y="2433822"/>
            <a:chExt cx="1517198" cy="1599365"/>
          </a:xfrm>
        </p:grpSpPr>
        <p:sp>
          <p:nvSpPr>
            <p:cNvPr id="26" name="Google Shape;463;p28">
              <a:extLst>
                <a:ext uri="{FF2B5EF4-FFF2-40B4-BE49-F238E27FC236}">
                  <a16:creationId xmlns:a16="http://schemas.microsoft.com/office/drawing/2014/main" id="{E7875A96-934F-4050-A67E-49F2C9CA5F9D}"/>
                </a:ext>
              </a:extLst>
            </p:cNvPr>
            <p:cNvSpPr txBox="1"/>
            <p:nvPr/>
          </p:nvSpPr>
          <p:spPr>
            <a:xfrm>
              <a:off x="3930333" y="2433822"/>
              <a:ext cx="151719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</a:t>
              </a:r>
              <a:b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" name="Google Shape;464;p28">
              <a:extLst>
                <a:ext uri="{FF2B5EF4-FFF2-40B4-BE49-F238E27FC236}">
                  <a16:creationId xmlns:a16="http://schemas.microsoft.com/office/drawing/2014/main" id="{F6FCBE5A-2393-4A0C-AC06-A99E14DEFF88}"/>
                </a:ext>
              </a:extLst>
            </p:cNvPr>
            <p:cNvCxnSpPr/>
            <p:nvPr/>
          </p:nvCxnSpPr>
          <p:spPr>
            <a:xfrm>
              <a:off x="4688932" y="3389724"/>
              <a:ext cx="0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8" name="Google Shape;465;p28">
            <a:extLst>
              <a:ext uri="{FF2B5EF4-FFF2-40B4-BE49-F238E27FC236}">
                <a16:creationId xmlns:a16="http://schemas.microsoft.com/office/drawing/2014/main" id="{9606D7C0-223B-49C8-96AF-D5D81472ADB6}"/>
              </a:ext>
            </a:extLst>
          </p:cNvPr>
          <p:cNvSpPr txBox="1"/>
          <p:nvPr/>
        </p:nvSpPr>
        <p:spPr>
          <a:xfrm>
            <a:off x="2402827" y="1899369"/>
            <a:ext cx="6286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4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b="1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74476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Low Energy (BLE)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Bluetooth Classic was good for enabling device to device communication</a:t>
            </a:r>
          </a:p>
          <a:p>
            <a:pPr lvl="1"/>
            <a:r>
              <a:rPr lang="en-US" dirty="0"/>
              <a:t>But not particularly fast or low energy</a:t>
            </a:r>
          </a:p>
          <a:p>
            <a:pPr lvl="1"/>
            <a:endParaRPr lang="en-US" dirty="0"/>
          </a:p>
          <a:p>
            <a:r>
              <a:rPr lang="en-US" dirty="0"/>
              <a:t>Bluetooth Low Energy was developed to improve this</a:t>
            </a:r>
          </a:p>
          <a:p>
            <a:pPr lvl="1"/>
            <a:r>
              <a:rPr lang="en-US" dirty="0"/>
              <a:t>Focuses on low-energy interactions</a:t>
            </a:r>
          </a:p>
          <a:p>
            <a:pPr lvl="1"/>
            <a:r>
              <a:rPr lang="en-US" dirty="0"/>
              <a:t>Much lower throughput that Bluetooth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Supported by hardware devices already in smartphones</a:t>
            </a:r>
          </a:p>
          <a:p>
            <a:pPr lvl="1"/>
            <a:r>
              <a:rPr lang="en-US" dirty="0"/>
              <a:t>Humans can interact directly with nearby devices!!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8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B769-70A5-48EA-A501-608FCB1F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802.15.4 &amp;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19C06-491A-4E28-AB0C-9235D7ED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802.15.4 is a low-energy physical layer</a:t>
            </a:r>
          </a:p>
          <a:p>
            <a:pPr lvl="1"/>
            <a:r>
              <a:rPr lang="en-US" dirty="0"/>
              <a:t>Radio chips have been widely available for 15-20 years</a:t>
            </a:r>
          </a:p>
          <a:p>
            <a:endParaRPr lang="en-US" dirty="0"/>
          </a:p>
          <a:p>
            <a:r>
              <a:rPr lang="en-US" i="1" dirty="0"/>
              <a:t>Significant</a:t>
            </a:r>
            <a:r>
              <a:rPr lang="en-US" dirty="0"/>
              <a:t> amounts of sensor network research have focused on building layers on top of 802.15.4</a:t>
            </a:r>
          </a:p>
          <a:p>
            <a:pPr lvl="1"/>
            <a:r>
              <a:rPr lang="en-US" dirty="0"/>
              <a:t>Access control layers</a:t>
            </a:r>
          </a:p>
          <a:p>
            <a:pPr lvl="1"/>
            <a:r>
              <a:rPr lang="en-US" dirty="0"/>
              <a:t>Network layers</a:t>
            </a:r>
          </a:p>
          <a:p>
            <a:pPr lvl="1"/>
            <a:endParaRPr lang="en-US" dirty="0"/>
          </a:p>
          <a:p>
            <a:r>
              <a:rPr lang="en-US" dirty="0"/>
              <a:t>Thread is a selection of these possibilities to make a network</a:t>
            </a:r>
          </a:p>
          <a:p>
            <a:pPr lvl="1"/>
            <a:r>
              <a:rPr lang="en-US" dirty="0"/>
              <a:t>Uses IPv6 networking!!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5380A-609F-4AC9-BCDF-968CDBB7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2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3A9-0601-477E-B620-0DDE115E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(802.11)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6CD5-AFC3-42B9-B21D-278E2F8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Ubiquitous wireless communication</a:t>
            </a:r>
          </a:p>
          <a:p>
            <a:pPr lvl="1"/>
            <a:r>
              <a:rPr lang="en-US" dirty="0"/>
              <a:t>High energy requirements for high throughput communication</a:t>
            </a:r>
          </a:p>
          <a:p>
            <a:endParaRPr lang="en-US" dirty="0"/>
          </a:p>
          <a:p>
            <a:r>
              <a:rPr lang="en-US" dirty="0"/>
              <a:t>Now accessible through relatively low power radios</a:t>
            </a:r>
          </a:p>
          <a:p>
            <a:pPr lvl="1"/>
            <a:r>
              <a:rPr lang="en-US" dirty="0"/>
              <a:t>ESP32 is dominant here</a:t>
            </a:r>
          </a:p>
          <a:p>
            <a:pPr lvl="1"/>
            <a:r>
              <a:rPr lang="en-US" dirty="0"/>
              <a:t>Still significantly more effort than BLE or Thread</a:t>
            </a:r>
          </a:p>
          <a:p>
            <a:pPr lvl="1"/>
            <a:endParaRPr lang="en-US" dirty="0"/>
          </a:p>
          <a:p>
            <a:r>
              <a:rPr lang="en-US" dirty="0"/>
              <a:t>IoT devices can use the same </a:t>
            </a:r>
            <a:r>
              <a:rPr lang="en-US" dirty="0" err="1"/>
              <a:t>WiFi</a:t>
            </a:r>
            <a:r>
              <a:rPr lang="en-US" dirty="0"/>
              <a:t> that’s already available</a:t>
            </a:r>
          </a:p>
          <a:p>
            <a:pPr lvl="1"/>
            <a:r>
              <a:rPr lang="en-US" dirty="0"/>
              <a:t>No need for additional infrastructure!!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6DB6-BF6F-4424-9C22-2C4D5E7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7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3A9-0601-477E-B620-0DDE115E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(Low-Power Wide-Area Networks)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6CD5-AFC3-42B9-B21D-278E2F8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collect data from city-scale deployments?</a:t>
            </a:r>
          </a:p>
          <a:p>
            <a:pPr lvl="1"/>
            <a:r>
              <a:rPr lang="en-US" dirty="0"/>
              <a:t>There’s an unmet need for long-range, but low-throughput networks</a:t>
            </a:r>
          </a:p>
          <a:p>
            <a:pPr lvl="1"/>
            <a:r>
              <a:rPr lang="en-US" dirty="0"/>
              <a:t>Existing cellular technologies focus on human requirements</a:t>
            </a:r>
          </a:p>
          <a:p>
            <a:pPr lvl="1"/>
            <a:endParaRPr lang="en-US" dirty="0"/>
          </a:p>
          <a:p>
            <a:r>
              <a:rPr lang="en-US" dirty="0"/>
              <a:t>Still a brand new space (relatively)</a:t>
            </a:r>
          </a:p>
          <a:p>
            <a:pPr lvl="1"/>
            <a:r>
              <a:rPr lang="en-US" dirty="0"/>
              <a:t>Unlicensed-band technologies in last 5 years: Sigfox and </a:t>
            </a:r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Cellular technologies in last 2 years: LTE-M and NB-IoT</a:t>
            </a:r>
          </a:p>
          <a:p>
            <a:pPr lvl="1"/>
            <a:endParaRPr lang="en-US" dirty="0"/>
          </a:p>
          <a:p>
            <a:r>
              <a:rPr lang="en-US" dirty="0"/>
              <a:t>Focus on long-range, low-energy, low-throughput</a:t>
            </a:r>
          </a:p>
          <a:p>
            <a:pPr lvl="1"/>
            <a:r>
              <a:rPr lang="en-US" dirty="0"/>
              <a:t>One gateway can cover an entire city!!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6DB6-BF6F-4424-9C22-2C4D5E7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68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5E1C-43F5-4E0E-9FC3-6537CA4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5B9F3-F80B-4AE2-8C95-EA54E5917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Matter</a:t>
            </a:r>
          </a:p>
          <a:p>
            <a:pPr lvl="1"/>
            <a:r>
              <a:rPr lang="en-US" dirty="0"/>
              <a:t>Interoperability standard for the Internet of Things</a:t>
            </a:r>
          </a:p>
          <a:p>
            <a:pPr lvl="1"/>
            <a:r>
              <a:rPr lang="en-US" dirty="0"/>
              <a:t>First public spec released in October 2022</a:t>
            </a:r>
          </a:p>
          <a:p>
            <a:pPr lvl="1"/>
            <a:endParaRPr lang="en-US" dirty="0"/>
          </a:p>
          <a:p>
            <a:r>
              <a:rPr lang="en-US" dirty="0"/>
              <a:t>Backscatter</a:t>
            </a:r>
          </a:p>
          <a:p>
            <a:pPr lvl="1"/>
            <a:r>
              <a:rPr lang="en-US" dirty="0"/>
              <a:t>Insanely low-energy communication</a:t>
            </a:r>
          </a:p>
          <a:p>
            <a:pPr lvl="1"/>
            <a:r>
              <a:rPr lang="en-US" dirty="0"/>
              <a:t>Enables energy-harvesting indoor devices</a:t>
            </a:r>
          </a:p>
          <a:p>
            <a:pPr lvl="1"/>
            <a:endParaRPr lang="en-US" dirty="0"/>
          </a:p>
          <a:p>
            <a:r>
              <a:rPr lang="en-US" dirty="0"/>
              <a:t>Localization</a:t>
            </a:r>
          </a:p>
          <a:p>
            <a:pPr lvl="1"/>
            <a:r>
              <a:rPr lang="en-US" dirty="0"/>
              <a:t>How do we find all this stuff?</a:t>
            </a:r>
          </a:p>
          <a:p>
            <a:pPr lvl="1"/>
            <a:r>
              <a:rPr lang="en-US" dirty="0"/>
              <a:t>And how do devices determine where they are relative to each other?</a:t>
            </a:r>
          </a:p>
          <a:p>
            <a:pPr lvl="1"/>
            <a:endParaRPr lang="en-US" dirty="0"/>
          </a:p>
          <a:p>
            <a:r>
              <a:rPr lang="en-US" dirty="0"/>
              <a:t>Other topics are possible if desired! (seriously!)</a:t>
            </a:r>
          </a:p>
          <a:p>
            <a:pPr lvl="1"/>
            <a:r>
              <a:rPr lang="en-US" dirty="0"/>
              <a:t>Reach out and tell me what you want to learn about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164C-111E-4C8A-B00C-AAD92BC1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77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C1F-4B1D-41CD-B890-FD96F71E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6FB71-A1B8-44D3-B6F6-D27BC7C2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No need to install and maintain wires</a:t>
            </a:r>
          </a:p>
          <a:p>
            <a:pPr lvl="1"/>
            <a:r>
              <a:rPr lang="en-US" dirty="0"/>
              <a:t>Reduces cost</a:t>
            </a:r>
          </a:p>
          <a:p>
            <a:pPr lvl="1"/>
            <a:r>
              <a:rPr lang="en-US" dirty="0"/>
              <a:t>Simplifies deployment – place devices wherever makes sense</a:t>
            </a:r>
          </a:p>
          <a:p>
            <a:pPr lvl="1"/>
            <a:endParaRPr lang="en-US" dirty="0"/>
          </a:p>
          <a:p>
            <a:r>
              <a:rPr lang="en-US" dirty="0"/>
              <a:t>Supports mobile users</a:t>
            </a:r>
          </a:p>
          <a:p>
            <a:pPr lvl="1"/>
            <a:r>
              <a:rPr lang="en-US" dirty="0"/>
              <a:t>Move around office, campus, city</a:t>
            </a:r>
          </a:p>
          <a:p>
            <a:pPr lvl="1"/>
            <a:r>
              <a:rPr lang="en-US" dirty="0"/>
              <a:t>Move devices around 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6CFA-06E3-4F6D-8CDD-2F2965C0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6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B340-7DE2-4264-993D-6A80168D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hard about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D507-5729-4EE7-8461-0A5A43F88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Wired networks are constant, reliable, and physically isolated</a:t>
            </a:r>
          </a:p>
          <a:p>
            <a:pPr lvl="1"/>
            <a:r>
              <a:rPr lang="en-US" dirty="0"/>
              <a:t>Ethernet has the same throughput minute-to-minute</a:t>
            </a:r>
          </a:p>
          <a:p>
            <a:pPr lvl="1"/>
            <a:r>
              <a:rPr lang="en-US" dirty="0"/>
              <a:t>Bits sent through Ethernet or USB are (usually) received</a:t>
            </a:r>
          </a:p>
          <a:p>
            <a:pPr lvl="1"/>
            <a:endParaRPr lang="en-US" dirty="0"/>
          </a:p>
          <a:p>
            <a:r>
              <a:rPr lang="en-US" dirty="0"/>
              <a:t>Wireless networks are variable, error-prone, and shared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throughput changes based on location and walls</a:t>
            </a:r>
          </a:p>
          <a:p>
            <a:pPr lvl="1"/>
            <a:r>
              <a:rPr lang="en-US" dirty="0"/>
              <a:t>Signals from nearby devices interfere with your signals</a:t>
            </a:r>
          </a:p>
          <a:p>
            <a:pPr lvl="1"/>
            <a:r>
              <a:rPr lang="en-US" dirty="0"/>
              <a:t>Individual bits might flip or never be heard at 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D5EF0-45E5-434E-AD45-E709929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FFA-3428-44FC-BD27-7EB28B9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 school: resource-constrained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18A9-F4F1-45DA-8DC7-5F2E40E2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interesting to me: the interfaces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Applications and OS</a:t>
            </a:r>
          </a:p>
          <a:p>
            <a:pPr lvl="1"/>
            <a:r>
              <a:rPr lang="en-US" dirty="0"/>
              <a:t>Communication</a:t>
            </a:r>
          </a:p>
          <a:p>
            <a:r>
              <a:rPr lang="en-US" dirty="0"/>
              <a:t>Again: learn by doing</a:t>
            </a:r>
          </a:p>
          <a:p>
            <a:pPr lvl="1"/>
            <a:r>
              <a:rPr lang="en-US" dirty="0"/>
              <a:t>With significant assistance from my peers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07EE-D3C2-495C-A3B0-5CF59D1C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243D-D061-4B3A-811C-FA460B05A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20" y="1143000"/>
            <a:ext cx="3611151" cy="197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1546D-7A3D-4EFC-A233-C0AC61AA6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80" y="2595236"/>
            <a:ext cx="3314922" cy="20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8C128-7D4F-40E6-8C9B-B28DD158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709" y="4766107"/>
            <a:ext cx="3362379" cy="163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C72B6-BF5A-40C4-A3DD-694798DCE8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0" y="1189177"/>
            <a:ext cx="2190460" cy="289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833E3-81E4-4B52-9025-661D32644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344" y="1045907"/>
            <a:ext cx="2313512" cy="1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8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60FE-28CB-4440-838D-05C9D9A7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is a shared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FFE2-CDFD-46B4-811F-4E9FF191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834605" cy="5029200"/>
          </a:xfrm>
        </p:spPr>
        <p:txBody>
          <a:bodyPr/>
          <a:lstStyle/>
          <a:p>
            <a:r>
              <a:rPr lang="en-US" dirty="0"/>
              <a:t>Wired communication has signals confined to a conductor</a:t>
            </a:r>
          </a:p>
          <a:p>
            <a:pPr lvl="1"/>
            <a:r>
              <a:rPr lang="en-US" dirty="0"/>
              <a:t>Copper or fiber</a:t>
            </a:r>
          </a:p>
          <a:p>
            <a:pPr lvl="1"/>
            <a:r>
              <a:rPr lang="en-US" dirty="0"/>
              <a:t>Guides energy to destination</a:t>
            </a:r>
          </a:p>
          <a:p>
            <a:pPr lvl="1"/>
            <a:r>
              <a:rPr lang="en-US" dirty="0"/>
              <a:t>Protects signal from interference</a:t>
            </a:r>
          </a:p>
          <a:p>
            <a:pPr lvl="1"/>
            <a:endParaRPr lang="en-US" dirty="0"/>
          </a:p>
          <a:p>
            <a:r>
              <a:rPr lang="en-US" dirty="0"/>
              <a:t>Wireless communication is inherently broadcast</a:t>
            </a:r>
          </a:p>
          <a:p>
            <a:pPr lvl="1"/>
            <a:r>
              <a:rPr lang="en-US" dirty="0"/>
              <a:t>Energy is distributed in space</a:t>
            </a:r>
          </a:p>
          <a:p>
            <a:pPr lvl="1"/>
            <a:r>
              <a:rPr lang="en-US" dirty="0"/>
              <a:t>Signals must compete with other signals in same frequency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9FE36-2701-4E81-BDAD-DA1372DA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C1A283-D517-4619-8552-1D4B154F9C2D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ntagon 7">
            <a:extLst>
              <a:ext uri="{FF2B5EF4-FFF2-40B4-BE49-F238E27FC236}">
                <a16:creationId xmlns:a16="http://schemas.microsoft.com/office/drawing/2014/main" id="{2C6A1587-724F-436E-9FFA-E1285FEFC43D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922FFFE1-3399-4AB6-8810-527C57289EA3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938AB7B4-66D3-4E6B-81D6-22C68A42321F}"/>
              </a:ext>
            </a:extLst>
          </p:cNvPr>
          <p:cNvSpPr/>
          <p:nvPr/>
        </p:nvSpPr>
        <p:spPr>
          <a:xfrm>
            <a:off x="8534399" y="42545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E2381B6-4078-4711-BF18-33421A1C1F94}"/>
              </a:ext>
            </a:extLst>
          </p:cNvPr>
          <p:cNvSpPr/>
          <p:nvPr/>
        </p:nvSpPr>
        <p:spPr>
          <a:xfrm>
            <a:off x="9372600" y="48005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348FFF-9AD4-4EE7-B04A-0EF302D78A63}"/>
              </a:ext>
            </a:extLst>
          </p:cNvPr>
          <p:cNvSpPr/>
          <p:nvPr/>
        </p:nvSpPr>
        <p:spPr>
          <a:xfrm>
            <a:off x="7435847" y="315594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E69078-922F-482B-8A06-7A206B0DC49C}"/>
              </a:ext>
            </a:extLst>
          </p:cNvPr>
          <p:cNvSpPr/>
          <p:nvPr/>
        </p:nvSpPr>
        <p:spPr>
          <a:xfrm>
            <a:off x="8280398" y="3702047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71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4B82-B16C-48FB-AAB0-F370F67C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network capacity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C4CE-494D-42CD-A1F9-D6DBADE1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0665" cy="5029200"/>
          </a:xfrm>
        </p:spPr>
        <p:txBody>
          <a:bodyPr/>
          <a:lstStyle/>
          <a:p>
            <a:r>
              <a:rPr lang="en-US" dirty="0"/>
              <a:t>Wired networks just add more wires</a:t>
            </a:r>
          </a:p>
          <a:p>
            <a:pPr lvl="1"/>
            <a:r>
              <a:rPr lang="en-US" dirty="0"/>
              <a:t>Buses are many signals in parallel to send more data</a:t>
            </a:r>
          </a:p>
          <a:p>
            <a:pPr lvl="1"/>
            <a:endParaRPr lang="en-US" dirty="0"/>
          </a:p>
          <a:p>
            <a:r>
              <a:rPr lang="en-US" dirty="0"/>
              <a:t>Wireless networks are harder</a:t>
            </a:r>
          </a:p>
          <a:p>
            <a:pPr lvl="1"/>
            <a:r>
              <a:rPr lang="en-US" dirty="0"/>
              <a:t>Adding more links just increases interference</a:t>
            </a:r>
          </a:p>
          <a:p>
            <a:pPr lvl="1"/>
            <a:r>
              <a:rPr lang="en-US" dirty="0"/>
              <a:t>Need to expand to different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979A5-22F7-4A8D-BD3A-E730D7BF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1C4690-812F-48C7-BB55-92618BC97260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entagon 5">
            <a:extLst>
              <a:ext uri="{FF2B5EF4-FFF2-40B4-BE49-F238E27FC236}">
                <a16:creationId xmlns:a16="http://schemas.microsoft.com/office/drawing/2014/main" id="{B64F43A3-F744-4A01-9945-F38CE56B3B0B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0774D27-F0BF-43E3-A5BA-2A22A1079F79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4A22F05-3901-4F63-BA24-C68941349781}"/>
              </a:ext>
            </a:extLst>
          </p:cNvPr>
          <p:cNvSpPr/>
          <p:nvPr/>
        </p:nvSpPr>
        <p:spPr>
          <a:xfrm>
            <a:off x="8782052" y="4016377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31FCFFD-47C2-42A8-A617-008DECEF6664}"/>
              </a:ext>
            </a:extLst>
          </p:cNvPr>
          <p:cNvSpPr/>
          <p:nvPr/>
        </p:nvSpPr>
        <p:spPr>
          <a:xfrm>
            <a:off x="9620253" y="4562476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970A4D-3B90-4371-B968-8C7A3353B922}"/>
              </a:ext>
            </a:extLst>
          </p:cNvPr>
          <p:cNvSpPr/>
          <p:nvPr/>
        </p:nvSpPr>
        <p:spPr>
          <a:xfrm>
            <a:off x="7683500" y="2917825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59A410-D0BD-4D1E-BD15-B749399D7CBC}"/>
              </a:ext>
            </a:extLst>
          </p:cNvPr>
          <p:cNvSpPr/>
          <p:nvPr/>
        </p:nvSpPr>
        <p:spPr>
          <a:xfrm>
            <a:off x="8528051" y="3463924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0F0CA6-1887-4C66-9C85-A9C353A3C4A1}"/>
              </a:ext>
            </a:extLst>
          </p:cNvPr>
          <p:cNvCxnSpPr/>
          <p:nvPr/>
        </p:nvCxnSpPr>
        <p:spPr>
          <a:xfrm>
            <a:off x="7683500" y="1997073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ntagon 12">
            <a:extLst>
              <a:ext uri="{FF2B5EF4-FFF2-40B4-BE49-F238E27FC236}">
                <a16:creationId xmlns:a16="http://schemas.microsoft.com/office/drawing/2014/main" id="{B9668871-0FE2-4BA4-9D1F-E42D8A8CB484}"/>
              </a:ext>
            </a:extLst>
          </p:cNvPr>
          <p:cNvSpPr/>
          <p:nvPr/>
        </p:nvSpPr>
        <p:spPr>
          <a:xfrm>
            <a:off x="7518400" y="1831973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BC3E339-C843-4D95-992A-B4095307352C}"/>
              </a:ext>
            </a:extLst>
          </p:cNvPr>
          <p:cNvSpPr/>
          <p:nvPr/>
        </p:nvSpPr>
        <p:spPr>
          <a:xfrm>
            <a:off x="10185400" y="183197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33D325-3489-4D19-96D9-CE1AC8570588}"/>
              </a:ext>
            </a:extLst>
          </p:cNvPr>
          <p:cNvSpPr/>
          <p:nvPr/>
        </p:nvSpPr>
        <p:spPr>
          <a:xfrm>
            <a:off x="8451853" y="4387849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574B13D-B502-4BD0-A29C-4E7D009A9860}"/>
              </a:ext>
            </a:extLst>
          </p:cNvPr>
          <p:cNvSpPr/>
          <p:nvPr/>
        </p:nvSpPr>
        <p:spPr>
          <a:xfrm>
            <a:off x="9290054" y="4933948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19E40-7165-4C76-8B32-67C3857C2EF7}"/>
              </a:ext>
            </a:extLst>
          </p:cNvPr>
          <p:cNvSpPr/>
          <p:nvPr/>
        </p:nvSpPr>
        <p:spPr>
          <a:xfrm>
            <a:off x="7353301" y="3289297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8959DF-A4A1-4A99-B208-F3DEE389D6D1}"/>
              </a:ext>
            </a:extLst>
          </p:cNvPr>
          <p:cNvSpPr/>
          <p:nvPr/>
        </p:nvSpPr>
        <p:spPr>
          <a:xfrm>
            <a:off x="8197852" y="3835396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0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33FD-911D-415C-BA2F-3B6B1909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6616-9984-4F65-AB59-9C18CA83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5DC09B-00E5-4E9A-9F62-6151E9C5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441" y="1405790"/>
            <a:ext cx="10259105" cy="40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4415E523-9309-41D0-BAE1-2CB9544CBA8D}"/>
              </a:ext>
            </a:extLst>
          </p:cNvPr>
          <p:cNvSpPr/>
          <p:nvPr/>
        </p:nvSpPr>
        <p:spPr>
          <a:xfrm rot="5400000">
            <a:off x="8361134" y="4919438"/>
            <a:ext cx="468087" cy="104684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555AA-1AAF-46F6-9831-993E7F59574F}"/>
              </a:ext>
            </a:extLst>
          </p:cNvPr>
          <p:cNvSpPr txBox="1"/>
          <p:nvPr/>
        </p:nvSpPr>
        <p:spPr>
          <a:xfrm>
            <a:off x="8001904" y="5818527"/>
            <a:ext cx="139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 focus</a:t>
            </a:r>
          </a:p>
        </p:txBody>
      </p:sp>
    </p:spTree>
    <p:extLst>
      <p:ext uri="{BB962C8B-B14F-4D97-AF65-F5344CB8AC3E}">
        <p14:creationId xmlns:p14="http://schemas.microsoft.com/office/powerpoint/2010/main" val="570816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2053-752B-4CA0-B47B-D0D9573C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spectrum is allocated to specific uses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B68D-D4BC-4ED2-8B3E-515EA28E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14FF5-6AD6-4272-904A-D9FE056B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52" y="914400"/>
            <a:ext cx="9158948" cy="58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9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bands are where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902 MHz – 928 MHz</a:t>
            </a:r>
          </a:p>
          <a:p>
            <a:pPr lvl="1"/>
            <a:r>
              <a:rPr lang="en-US" dirty="0"/>
              <a:t>LPWANs</a:t>
            </a:r>
          </a:p>
          <a:p>
            <a:endParaRPr lang="en-US" dirty="0"/>
          </a:p>
          <a:p>
            <a:r>
              <a:rPr lang="en-US" dirty="0"/>
              <a:t>2.4 GHz to 2.5 GHz 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BLE, Thread</a:t>
            </a:r>
          </a:p>
          <a:p>
            <a:pPr lvl="1"/>
            <a:endParaRPr lang="en-US" dirty="0"/>
          </a:p>
          <a:p>
            <a:r>
              <a:rPr lang="en-US" dirty="0"/>
              <a:t>5 GHz</a:t>
            </a:r>
          </a:p>
          <a:p>
            <a:pPr lvl="1"/>
            <a:r>
              <a:rPr lang="en-US" dirty="0"/>
              <a:t>Faster </a:t>
            </a:r>
            <a:r>
              <a:rPr lang="en-US" dirty="0" err="1"/>
              <a:t>WiFi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Cellular uses licensed bands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98550"/>
            <a:ext cx="7008394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365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3A60-C7D9-4FD4-88DC-CA37EA2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RF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45FCA-11C2-4139-86B5-353330E9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469605" cy="5029200"/>
          </a:xfrm>
        </p:spPr>
        <p:txBody>
          <a:bodyPr/>
          <a:lstStyle/>
          <a:p>
            <a:r>
              <a:rPr lang="en-US" dirty="0"/>
              <a:t>Energy that radiates spherically from an antenna</a:t>
            </a:r>
          </a:p>
          <a:p>
            <a:endParaRPr lang="en-US" dirty="0"/>
          </a:p>
          <a:p>
            <a:r>
              <a:rPr lang="en-US" dirty="0"/>
              <a:t>Attenuation with distance</a:t>
            </a:r>
          </a:p>
          <a:p>
            <a:pPr lvl="1"/>
            <a:r>
              <a:rPr lang="en-US" dirty="0"/>
              <a:t>Density of energy reduces over time, distance</a:t>
            </a:r>
          </a:p>
          <a:p>
            <a:pPr lvl="1"/>
            <a:r>
              <a:rPr lang="en-US" dirty="0"/>
              <a:t>Signal strength reduced, errors go up</a:t>
            </a:r>
          </a:p>
          <a:p>
            <a:pPr lvl="1"/>
            <a:endParaRPr lang="en-US" dirty="0"/>
          </a:p>
          <a:p>
            <a:r>
              <a:rPr lang="en-US" dirty="0"/>
              <a:t>Two key features</a:t>
            </a:r>
          </a:p>
          <a:p>
            <a:pPr lvl="1"/>
            <a:r>
              <a:rPr lang="en-US" dirty="0"/>
              <a:t>Error rates depend on distance</a:t>
            </a:r>
          </a:p>
          <a:p>
            <a:pPr lvl="1"/>
            <a:r>
              <a:rPr lang="en-US" dirty="0"/>
              <a:t>Spatial reuse of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C5732-CB70-454F-8CBB-621752D9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C7968B4-D915-42F0-B3DE-8AB6BCCBF70A}"/>
              </a:ext>
            </a:extLst>
          </p:cNvPr>
          <p:cNvSpPr/>
          <p:nvPr/>
        </p:nvSpPr>
        <p:spPr>
          <a:xfrm>
            <a:off x="9474199" y="200025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374F7-7182-4523-916C-CB9B7975C516}"/>
              </a:ext>
            </a:extLst>
          </p:cNvPr>
          <p:cNvSpPr/>
          <p:nvPr/>
        </p:nvSpPr>
        <p:spPr>
          <a:xfrm>
            <a:off x="8375647" y="90169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6FDC2D85-9985-4D7B-8087-7389C5C9B4E1}"/>
              </a:ext>
            </a:extLst>
          </p:cNvPr>
          <p:cNvSpPr/>
          <p:nvPr/>
        </p:nvSpPr>
        <p:spPr>
          <a:xfrm>
            <a:off x="9467849" y="494030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89532D-6193-4225-B600-7FC477A51895}"/>
              </a:ext>
            </a:extLst>
          </p:cNvPr>
          <p:cNvSpPr/>
          <p:nvPr/>
        </p:nvSpPr>
        <p:spPr>
          <a:xfrm>
            <a:off x="8375647" y="3841750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19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8674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6A0-D56A-404D-9DEC-B886F6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Faculty: now I can choose what to teach!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3300-2100-411A-B266-C6E69941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provide classes that teach more advanced embedded systems topics</a:t>
            </a:r>
          </a:p>
          <a:p>
            <a:pPr lvl="1"/>
            <a:r>
              <a:rPr lang="en-US" dirty="0"/>
              <a:t>Overlaps strongly with CS and ECE, but hopefully useful to other engineering and sciences domains too</a:t>
            </a:r>
          </a:p>
          <a:p>
            <a:endParaRPr lang="en-US" dirty="0"/>
          </a:p>
          <a:p>
            <a:r>
              <a:rPr lang="en-US" dirty="0"/>
              <a:t>Result: this course!</a:t>
            </a:r>
          </a:p>
          <a:p>
            <a:pPr lvl="1"/>
            <a:r>
              <a:rPr lang="en-US" dirty="0"/>
              <a:t>Course goals: make students familiar with a number of different wireless protocols and their tradeoffs</a:t>
            </a:r>
          </a:p>
          <a:p>
            <a:pPr lvl="2"/>
            <a:r>
              <a:rPr lang="en-US" dirty="0"/>
              <a:t>Practical hands-on experience with as many networks as possible</a:t>
            </a:r>
          </a:p>
          <a:p>
            <a:pPr lvl="2"/>
            <a:r>
              <a:rPr lang="en-US" dirty="0"/>
              <a:t>Open-ended design for final, chance to delve deeply into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D10B-243C-41ED-A800-A0C0DA55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the Internet of Things</a:t>
            </a:r>
          </a:p>
          <a:p>
            <a:endParaRPr lang="en-US" dirty="0"/>
          </a:p>
          <a:p>
            <a:r>
              <a:rPr lang="en-US" dirty="0"/>
              <a:t>Overview of the course</a:t>
            </a:r>
          </a:p>
          <a:p>
            <a:endParaRPr lang="en-US" dirty="0"/>
          </a:p>
          <a:p>
            <a:r>
              <a:rPr lang="en-US" dirty="0"/>
              <a:t>Introduction to wireless communication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b="1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2643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985C-4868-469B-8C1A-17FEEA9A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E1D3-01CB-4E60-848C-71B171A45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 about wireless protocols</a:t>
            </a:r>
          </a:p>
          <a:p>
            <a:pPr lvl="1"/>
            <a:r>
              <a:rPr lang="en-US" dirty="0"/>
              <a:t>For a specific domain: the Internet of Things</a:t>
            </a:r>
          </a:p>
          <a:p>
            <a:pPr lvl="1"/>
            <a:endParaRPr lang="en-US" dirty="0"/>
          </a:p>
          <a:p>
            <a:r>
              <a:rPr lang="en-US" dirty="0"/>
              <a:t>So we’ll spend some amount of time discussing</a:t>
            </a:r>
            <a:br>
              <a:rPr lang="en-US" dirty="0"/>
            </a:br>
            <a:r>
              <a:rPr lang="en-US" dirty="0"/>
              <a:t>the Internet of Things and embedded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B8CFC-E04E-4C1A-BCB1-4F3A4091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135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1686</TotalTime>
  <Words>2527</Words>
  <Application>Microsoft Office PowerPoint</Application>
  <PresentationFormat>Widescreen</PresentationFormat>
  <Paragraphs>577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Seravek</vt:lpstr>
      <vt:lpstr>Seravek Light</vt:lpstr>
      <vt:lpstr>Tahoma</vt:lpstr>
      <vt:lpstr>Wingdings</vt:lpstr>
      <vt:lpstr>Class Slides</vt:lpstr>
      <vt:lpstr>Lecture 01 Introduction</vt:lpstr>
      <vt:lpstr>Welcome to CS397/497!</vt:lpstr>
      <vt:lpstr>Branden Ghena (he/him)</vt:lpstr>
      <vt:lpstr>Undergraduate: satellite radios and computers </vt:lpstr>
      <vt:lpstr>Grad school: resource-constrained embedded systems</vt:lpstr>
      <vt:lpstr>Faculty: now I can choose what to teach!</vt:lpstr>
      <vt:lpstr>Today’s Goals</vt:lpstr>
      <vt:lpstr>Outline</vt:lpstr>
      <vt:lpstr>Perspective of this course</vt:lpstr>
      <vt:lpstr>Discussion: what is the Internet of Things?</vt:lpstr>
      <vt:lpstr>Discussion: what is the Internet of Things?</vt:lpstr>
      <vt:lpstr>Thought experiment on capabilities</vt:lpstr>
      <vt:lpstr>Thought experiment on capabilities</vt:lpstr>
      <vt:lpstr>Thought experiment on capabilities</vt:lpstr>
      <vt:lpstr>Thought experiment on capabilities</vt:lpstr>
      <vt:lpstr>Thought experiment on energy</vt:lpstr>
      <vt:lpstr>Thought experiment on energy</vt:lpstr>
      <vt:lpstr>Largest IoT challenges: power and communication</vt:lpstr>
      <vt:lpstr>Energy is the defining constraint of emerging technologies</vt:lpstr>
      <vt:lpstr>Branden’s take on the Internet of Things</vt:lpstr>
      <vt:lpstr>Pat Pannuto’s take on the Internet of Things</vt:lpstr>
      <vt:lpstr>Warning: Internet of Crap</vt:lpstr>
      <vt:lpstr>Internet of Insecure Crap</vt:lpstr>
      <vt:lpstr>Break + xkcd</vt:lpstr>
      <vt:lpstr>Outline</vt:lpstr>
      <vt:lpstr>What are embedded systems</vt:lpstr>
      <vt:lpstr>Microcontrollers drive most embedded systems</vt:lpstr>
      <vt:lpstr>How is a microcontroller different?</vt:lpstr>
      <vt:lpstr>Nordic nRF52840DK - BLE &amp; Thread</vt:lpstr>
      <vt:lpstr>Heltec WiFi LoRa 32 v3 - WiFi &amp; LoRa</vt:lpstr>
      <vt:lpstr>Embedded systems are programmed in C</vt:lpstr>
      <vt:lpstr>How do I load code onto microcontrollers?</vt:lpstr>
      <vt:lpstr>Embedded software</vt:lpstr>
      <vt:lpstr>Outline</vt:lpstr>
      <vt:lpstr>Asking questions</vt:lpstr>
      <vt:lpstr>Grading</vt:lpstr>
      <vt:lpstr>Labs</vt:lpstr>
      <vt:lpstr>Homeworks</vt:lpstr>
      <vt:lpstr>Final design project</vt:lpstr>
      <vt:lpstr>On upper-level, special-topics courses</vt:lpstr>
      <vt:lpstr>Break + Architecture of a lecture</vt:lpstr>
      <vt:lpstr>Outline</vt:lpstr>
      <vt:lpstr>Bluetooth Low Energy (BLE)</vt:lpstr>
      <vt:lpstr>802.15.4 &amp; Thread</vt:lpstr>
      <vt:lpstr>WiFi (802.11)</vt:lpstr>
      <vt:lpstr>LPWANs (Low-Power Wide-Area Networks)</vt:lpstr>
      <vt:lpstr>Extra topics</vt:lpstr>
      <vt:lpstr>Why use wireless?</vt:lpstr>
      <vt:lpstr>What is hard about wireless?</vt:lpstr>
      <vt:lpstr>Wireless is a shared medium</vt:lpstr>
      <vt:lpstr>Increasing network capacity is challenging</vt:lpstr>
      <vt:lpstr>RF communication</vt:lpstr>
      <vt:lpstr>Wireless spectrum is allocated to specific uses</vt:lpstr>
      <vt:lpstr>Unlicensed bands are where IoT thrives</vt:lpstr>
      <vt:lpstr>Model of RF communication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Branden Ghena</dc:creator>
  <cp:lastModifiedBy>Branden Ghena</cp:lastModifiedBy>
  <cp:revision>75</cp:revision>
  <dcterms:created xsi:type="dcterms:W3CDTF">2021-01-09T21:51:34Z</dcterms:created>
  <dcterms:modified xsi:type="dcterms:W3CDTF">2023-01-03T17:04:37Z</dcterms:modified>
</cp:coreProperties>
</file>